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4" r:id="rId2"/>
    <p:sldId id="270" r:id="rId3"/>
    <p:sldId id="676" r:id="rId4"/>
    <p:sldId id="256" r:id="rId5"/>
    <p:sldId id="2123" r:id="rId6"/>
    <p:sldId id="677" r:id="rId7"/>
    <p:sldId id="336" r:id="rId8"/>
    <p:sldId id="33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F0D02E-2603-ABD8-EB59-96D910912E6D}" name="哥 杜" initials="哥杜" userId="f6891eb4a41d794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0"/>
    <p:restoredTop sz="94654"/>
  </p:normalViewPr>
  <p:slideViewPr>
    <p:cSldViewPr snapToGrid="0">
      <p:cViewPr varScale="1">
        <p:scale>
          <a:sx n="73" d="100"/>
          <a:sy n="73" d="100"/>
        </p:scale>
        <p:origin x="232" y="2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F4301-D616-4F64-9DB7-993B6CD84323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ABD0B0A-F1F3-4C27-8680-46FF9866F6A3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取样</a:t>
          </a:r>
        </a:p>
      </dgm:t>
    </dgm:pt>
    <dgm:pt modelId="{D4CD5BCB-B119-4012-8B23-2FF56A0397BB}" type="parTrans" cxnId="{92959D7F-BA16-4803-8E78-BD9169A86898}">
      <dgm:prSet/>
      <dgm:spPr/>
      <dgm:t>
        <a:bodyPr/>
        <a:lstStyle/>
        <a:p>
          <a:endParaRPr lang="zh-CN" altLang="en-US"/>
        </a:p>
      </dgm:t>
    </dgm:pt>
    <dgm:pt modelId="{AD6BDDAE-AC02-4700-9BFE-4D07BF86EC6D}" type="sibTrans" cxnId="{92959D7F-BA16-4803-8E78-BD9169A86898}">
      <dgm:prSet/>
      <dgm:spPr/>
      <dgm:t>
        <a:bodyPr/>
        <a:lstStyle/>
        <a:p>
          <a:endParaRPr lang="zh-CN" altLang="en-US"/>
        </a:p>
      </dgm:t>
    </dgm:pt>
    <dgm:pt modelId="{9ABDF63D-F01E-4285-9787-9B667F1CE959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取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多糖水解液、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单糖标准混合液、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超纯水，各置于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10 mL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离心管中。</a:t>
          </a:r>
        </a:p>
      </dgm:t>
    </dgm:pt>
    <dgm:pt modelId="{2DB75A7F-ABB8-4319-B5F7-B6C19ED1267A}" type="parTrans" cxnId="{8BA7C635-E7A5-4B09-969F-E5B8EEC9DFCD}">
      <dgm:prSet/>
      <dgm:spPr/>
      <dgm:t>
        <a:bodyPr/>
        <a:lstStyle/>
        <a:p>
          <a:endParaRPr lang="zh-CN" altLang="en-US"/>
        </a:p>
      </dgm:t>
    </dgm:pt>
    <dgm:pt modelId="{B0A324AF-5B0F-4EDF-B9FF-8A713526F289}" type="sibTrans" cxnId="{8BA7C635-E7A5-4B09-969F-E5B8EEC9DFCD}">
      <dgm:prSet/>
      <dgm:spPr/>
      <dgm:t>
        <a:bodyPr/>
        <a:lstStyle/>
        <a:p>
          <a:endParaRPr lang="zh-CN" altLang="en-US"/>
        </a:p>
      </dgm:t>
    </dgm:pt>
    <dgm:pt modelId="{58811616-733C-4842-B7BA-1104F849DE00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添加试剂</a:t>
          </a:r>
        </a:p>
      </dgm:t>
    </dgm:pt>
    <dgm:pt modelId="{90B26618-33AD-4252-9F94-DDF841847026}" type="parTrans" cxnId="{0571C4CD-C6F5-45E5-9BFC-D330484D484C}">
      <dgm:prSet/>
      <dgm:spPr/>
      <dgm:t>
        <a:bodyPr/>
        <a:lstStyle/>
        <a:p>
          <a:endParaRPr lang="zh-CN" altLang="en-US"/>
        </a:p>
      </dgm:t>
    </dgm:pt>
    <dgm:pt modelId="{475B1277-828C-4687-A2A8-8AED74C74863}" type="sibTrans" cxnId="{0571C4CD-C6F5-45E5-9BFC-D330484D484C}">
      <dgm:prSet/>
      <dgm:spPr/>
      <dgm:t>
        <a:bodyPr/>
        <a:lstStyle/>
        <a:p>
          <a:endParaRPr lang="zh-CN" altLang="en-US"/>
        </a:p>
      </dgm:t>
    </dgm:pt>
    <dgm:pt modelId="{D4D78E99-2C23-42D2-9FF3-2DD1FFDBE8AB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加入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0.1 mol/L NaOH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溶液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600 µL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，涡旋混匀。
加入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0.5 mol/L PMP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甲醇溶液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200 µL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</a:p>
      </dgm:t>
    </dgm:pt>
    <dgm:pt modelId="{B3AD67B3-6F6E-4567-8558-76E622484FBA}" type="parTrans" cxnId="{098C9163-D837-440E-B053-AD33E1409214}">
      <dgm:prSet/>
      <dgm:spPr/>
      <dgm:t>
        <a:bodyPr/>
        <a:lstStyle/>
        <a:p>
          <a:endParaRPr lang="zh-CN" altLang="en-US"/>
        </a:p>
      </dgm:t>
    </dgm:pt>
    <dgm:pt modelId="{540FF1E0-2769-402A-B4ED-26337C2A5587}" type="sibTrans" cxnId="{098C9163-D837-440E-B053-AD33E1409214}">
      <dgm:prSet/>
      <dgm:spPr/>
      <dgm:t>
        <a:bodyPr/>
        <a:lstStyle/>
        <a:p>
          <a:endParaRPr lang="zh-CN" altLang="en-US"/>
        </a:p>
      </dgm:t>
    </dgm:pt>
    <dgm:pt modelId="{46413266-55E0-41EB-B8B7-4F33AA29489C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水浴反应</a:t>
          </a:r>
        </a:p>
      </dgm:t>
    </dgm:pt>
    <dgm:pt modelId="{5A615014-29C6-44F2-90BB-70B293B517EB}" type="parTrans" cxnId="{35E654FE-ED39-473A-A21F-501D34338355}">
      <dgm:prSet/>
      <dgm:spPr/>
      <dgm:t>
        <a:bodyPr/>
        <a:lstStyle/>
        <a:p>
          <a:endParaRPr lang="zh-CN" altLang="en-US"/>
        </a:p>
      </dgm:t>
    </dgm:pt>
    <dgm:pt modelId="{7303EB01-4EF9-4D8F-931B-377EB82FD635}" type="sibTrans" cxnId="{35E654FE-ED39-473A-A21F-501D34338355}">
      <dgm:prSet/>
      <dgm:spPr/>
      <dgm:t>
        <a:bodyPr/>
        <a:lstStyle/>
        <a:p>
          <a:endParaRPr lang="zh-CN" altLang="en-US"/>
        </a:p>
      </dgm:t>
    </dgm:pt>
    <dgm:pt modelId="{971A246D-37B4-42A9-AF8C-155F8034B7AD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上层液体通过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0.45 µm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滤膜过滤。</a:t>
          </a:r>
        </a:p>
      </dgm:t>
    </dgm:pt>
    <dgm:pt modelId="{B71D58DB-9EEF-4C52-8124-273F04DD4B40}" type="parTrans" cxnId="{83F27C97-CB7C-4558-8370-4ADFEFD87875}">
      <dgm:prSet/>
      <dgm:spPr/>
      <dgm:t>
        <a:bodyPr/>
        <a:lstStyle/>
        <a:p>
          <a:endParaRPr lang="zh-CN" altLang="en-US"/>
        </a:p>
      </dgm:t>
    </dgm:pt>
    <dgm:pt modelId="{B972AA8E-1ED2-444D-AA15-B6FBB600A588}" type="sibTrans" cxnId="{83F27C97-CB7C-4558-8370-4ADFEFD87875}">
      <dgm:prSet/>
      <dgm:spPr/>
      <dgm:t>
        <a:bodyPr/>
        <a:lstStyle/>
        <a:p>
          <a:endParaRPr lang="zh-CN" altLang="en-US"/>
        </a:p>
      </dgm:t>
    </dgm:pt>
    <dgm:pt modelId="{201FE9D7-1187-4542-A934-BB39E38C08ED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过滤</a:t>
          </a:r>
        </a:p>
      </dgm:t>
    </dgm:pt>
    <dgm:pt modelId="{18D758B2-66B6-4CF4-8E5C-AFE8AFA31781}" type="parTrans" cxnId="{1EEF8B9D-E2CC-4A9C-B220-F376DD655CB1}">
      <dgm:prSet/>
      <dgm:spPr/>
      <dgm:t>
        <a:bodyPr/>
        <a:lstStyle/>
        <a:p>
          <a:endParaRPr lang="zh-CN" altLang="en-US"/>
        </a:p>
      </dgm:t>
    </dgm:pt>
    <dgm:pt modelId="{B06CE2AB-81A9-4DAC-86CB-5B51FAF95AC1}" type="sibTrans" cxnId="{1EEF8B9D-E2CC-4A9C-B220-F376DD655CB1}">
      <dgm:prSet/>
      <dgm:spPr/>
      <dgm:t>
        <a:bodyPr/>
        <a:lstStyle/>
        <a:p>
          <a:endParaRPr lang="zh-CN" altLang="en-US"/>
        </a:p>
      </dgm:t>
    </dgm:pt>
    <dgm:pt modelId="{32C80A7F-FE27-40F7-B2B1-60A97ABF1A58}">
      <dgm:prSet phldrT="[文本]"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三氯甲烷处理</a:t>
          </a:r>
        </a:p>
      </dgm:t>
    </dgm:pt>
    <dgm:pt modelId="{EEFE5774-DAFB-4F16-A220-6C01F466FE60}" type="parTrans" cxnId="{32DEEB68-B410-432A-8011-3FD8F9E88F96}">
      <dgm:prSet/>
      <dgm:spPr/>
      <dgm:t>
        <a:bodyPr/>
        <a:lstStyle/>
        <a:p>
          <a:endParaRPr lang="zh-CN" altLang="en-US"/>
        </a:p>
      </dgm:t>
    </dgm:pt>
    <dgm:pt modelId="{D244B892-1130-4969-B658-9D460AC5FB10}" type="sibTrans" cxnId="{32DEEB68-B410-432A-8011-3FD8F9E88F96}">
      <dgm:prSet/>
      <dgm:spPr/>
      <dgm:t>
        <a:bodyPr/>
        <a:lstStyle/>
        <a:p>
          <a:endParaRPr lang="zh-CN" altLang="en-US"/>
        </a:p>
      </dgm:t>
    </dgm:pt>
    <dgm:pt modelId="{50215685-9FB2-4F84-96DA-19A542D65618}">
      <dgm:prSet custT="1"/>
      <dgm:spPr/>
      <dgm:t>
        <a:bodyPr/>
        <a:lstStyle/>
        <a:p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盖紧离心管盖子，置于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90°C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水浴锅中反应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2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小时反应结束后冷却至室温。
用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0.1 mol/L HCl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调节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pH 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至 </a:t>
          </a:r>
          <a:r>
            <a:rPr lang="en-US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6</a:t>
          </a:r>
          <a:r>
            <a: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rPr>
            <a:t>。。</a:t>
          </a:r>
        </a:p>
      </dgm:t>
    </dgm:pt>
    <dgm:pt modelId="{67FB7FAA-616C-4325-B7F8-CDCC0A5A0355}" type="parTrans" cxnId="{192BD1C3-E82B-4086-816D-154DAAE35C79}">
      <dgm:prSet/>
      <dgm:spPr/>
      <dgm:t>
        <a:bodyPr/>
        <a:lstStyle/>
        <a:p>
          <a:endParaRPr lang="zh-CN" altLang="en-US"/>
        </a:p>
      </dgm:t>
    </dgm:pt>
    <dgm:pt modelId="{3ABAD0A0-9AC0-407F-AC85-08C3F3DAA68E}" type="sibTrans" cxnId="{192BD1C3-E82B-4086-816D-154DAAE35C79}">
      <dgm:prSet/>
      <dgm:spPr/>
      <dgm:t>
        <a:bodyPr/>
        <a:lstStyle/>
        <a:p>
          <a:endParaRPr lang="zh-CN" altLang="en-US"/>
        </a:p>
      </dgm:t>
    </dgm:pt>
    <dgm:pt modelId="{82305F67-7ADF-48B1-AA35-4805C6B22B3F}">
      <dgm:prSet custT="1"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CD9585-23E4-42CE-80A1-EB80B4B7D444}" type="parTrans" cxnId="{C5EF8D50-6491-446D-9479-8E37D8E6BE30}">
      <dgm:prSet/>
      <dgm:spPr/>
      <dgm:t>
        <a:bodyPr/>
        <a:lstStyle/>
        <a:p>
          <a:endParaRPr lang="zh-CN" altLang="en-US"/>
        </a:p>
      </dgm:t>
    </dgm:pt>
    <dgm:pt modelId="{606BE037-DFDC-427F-8020-5A3A772FB2E7}" type="sibTrans" cxnId="{C5EF8D50-6491-446D-9479-8E37D8E6BE30}">
      <dgm:prSet/>
      <dgm:spPr/>
      <dgm:t>
        <a:bodyPr/>
        <a:lstStyle/>
        <a:p>
          <a:endParaRPr lang="zh-CN" altLang="en-US"/>
        </a:p>
      </dgm:t>
    </dgm:pt>
    <dgm:pt modelId="{3181C60B-38B9-4D8C-ABED-667DDFAFADA6}">
      <dgm:prSet custT="1"/>
      <dgm:spPr/>
      <dgm:t>
        <a:bodyPr/>
        <a:lstStyle/>
        <a:p>
          <a:r>
            <a:rPr lang="zh-CN" altLang="en-US" sz="1400">
              <a:latin typeface="微软雅黑" panose="020B0503020204020204" pitchFamily="34" charset="-122"/>
              <a:ea typeface="微软雅黑" panose="020B0503020204020204" pitchFamily="34" charset="-122"/>
            </a:rPr>
            <a:t>加入三氯甲烷 </a:t>
          </a:r>
          <a:r>
            <a:rPr lang="en-US" altLang="en-US" sz="1400">
              <a:latin typeface="微软雅黑" panose="020B0503020204020204" pitchFamily="34" charset="-122"/>
              <a:ea typeface="微软雅黑" panose="020B0503020204020204" pitchFamily="34" charset="-122"/>
            </a:rPr>
            <a:t>2 mL</a:t>
          </a:r>
          <a:r>
            <a:rPr lang="zh-CN" altLang="en-US" sz="1400">
              <a:latin typeface="微软雅黑" panose="020B0503020204020204" pitchFamily="34" charset="-122"/>
              <a:ea typeface="微软雅黑" panose="020B0503020204020204" pitchFamily="34" charset="-122"/>
            </a:rPr>
            <a:t>，充分混匀，静置分层。
弃去下层三氯甲烷。</a:t>
          </a:r>
        </a:p>
      </dgm:t>
    </dgm:pt>
    <dgm:pt modelId="{D15992F5-76E8-4F1C-9211-47C979ABD37C}" type="parTrans" cxnId="{86C4288D-8F1B-40BD-B4A4-02B27DCF1397}">
      <dgm:prSet/>
      <dgm:spPr/>
      <dgm:t>
        <a:bodyPr/>
        <a:lstStyle/>
        <a:p>
          <a:endParaRPr lang="zh-CN" altLang="en-US"/>
        </a:p>
      </dgm:t>
    </dgm:pt>
    <dgm:pt modelId="{0D622CAE-40A4-4A0A-8D09-E364F8B5131D}" type="sibTrans" cxnId="{86C4288D-8F1B-40BD-B4A4-02B27DCF1397}">
      <dgm:prSet/>
      <dgm:spPr/>
      <dgm:t>
        <a:bodyPr/>
        <a:lstStyle/>
        <a:p>
          <a:endParaRPr lang="zh-CN" altLang="en-US"/>
        </a:p>
      </dgm:t>
    </dgm:pt>
    <dgm:pt modelId="{0D20F1B9-30E7-4DC9-9BAE-704B749BF150}" type="pres">
      <dgm:prSet presAssocID="{B85F4301-D616-4F64-9DB7-993B6CD84323}" presName="linearFlow" presStyleCnt="0">
        <dgm:presLayoutVars>
          <dgm:dir/>
          <dgm:animLvl val="lvl"/>
          <dgm:resizeHandles val="exact"/>
        </dgm:presLayoutVars>
      </dgm:prSet>
      <dgm:spPr/>
    </dgm:pt>
    <dgm:pt modelId="{F4607A74-9263-479B-974E-2BB4EEBC4CB6}" type="pres">
      <dgm:prSet presAssocID="{BABD0B0A-F1F3-4C27-8680-46FF9866F6A3}" presName="composite" presStyleCnt="0"/>
      <dgm:spPr/>
    </dgm:pt>
    <dgm:pt modelId="{73603AD4-1A81-46F8-9659-70B8AD2C5DE6}" type="pres">
      <dgm:prSet presAssocID="{BABD0B0A-F1F3-4C27-8680-46FF9866F6A3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3B74E5BA-35CA-4461-AA44-A948C7BB34C5}" type="pres">
      <dgm:prSet presAssocID="{BABD0B0A-F1F3-4C27-8680-46FF9866F6A3}" presName="descendantText" presStyleLbl="alignAcc1" presStyleIdx="0" presStyleCnt="5">
        <dgm:presLayoutVars>
          <dgm:bulletEnabled val="1"/>
        </dgm:presLayoutVars>
      </dgm:prSet>
      <dgm:spPr/>
    </dgm:pt>
    <dgm:pt modelId="{A6C79D37-1A68-4DFF-A10B-6EB45A50B0C3}" type="pres">
      <dgm:prSet presAssocID="{AD6BDDAE-AC02-4700-9BFE-4D07BF86EC6D}" presName="sp" presStyleCnt="0"/>
      <dgm:spPr/>
    </dgm:pt>
    <dgm:pt modelId="{1EAA93FB-C382-4523-A1B8-DB56295EB074}" type="pres">
      <dgm:prSet presAssocID="{58811616-733C-4842-B7BA-1104F849DE00}" presName="composite" presStyleCnt="0"/>
      <dgm:spPr/>
    </dgm:pt>
    <dgm:pt modelId="{4A2BC6C5-97FA-4FDE-9E6B-CD3E2943105C}" type="pres">
      <dgm:prSet presAssocID="{58811616-733C-4842-B7BA-1104F849DE00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D8F4138A-8EED-406E-B626-601EB306B27A}" type="pres">
      <dgm:prSet presAssocID="{58811616-733C-4842-B7BA-1104F849DE00}" presName="descendantText" presStyleLbl="alignAcc1" presStyleIdx="1" presStyleCnt="5">
        <dgm:presLayoutVars>
          <dgm:bulletEnabled val="1"/>
        </dgm:presLayoutVars>
      </dgm:prSet>
      <dgm:spPr/>
    </dgm:pt>
    <dgm:pt modelId="{0CE1C495-C4C0-4415-A3B3-C77FB18AF42F}" type="pres">
      <dgm:prSet presAssocID="{475B1277-828C-4687-A2A8-8AED74C74863}" presName="sp" presStyleCnt="0"/>
      <dgm:spPr/>
    </dgm:pt>
    <dgm:pt modelId="{885F175B-1361-40A0-9FF7-76A432548E5A}" type="pres">
      <dgm:prSet presAssocID="{46413266-55E0-41EB-B8B7-4F33AA29489C}" presName="composite" presStyleCnt="0"/>
      <dgm:spPr/>
    </dgm:pt>
    <dgm:pt modelId="{AEC8BFC7-650E-43B0-AF05-B670FFC3FE79}" type="pres">
      <dgm:prSet presAssocID="{46413266-55E0-41EB-B8B7-4F33AA29489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DC9970AE-C6AE-43FC-86A2-70AA8955A549}" type="pres">
      <dgm:prSet presAssocID="{46413266-55E0-41EB-B8B7-4F33AA29489C}" presName="descendantText" presStyleLbl="alignAcc1" presStyleIdx="2" presStyleCnt="5">
        <dgm:presLayoutVars>
          <dgm:bulletEnabled val="1"/>
        </dgm:presLayoutVars>
      </dgm:prSet>
      <dgm:spPr/>
    </dgm:pt>
    <dgm:pt modelId="{7BDAC6BB-3DA1-4098-AB8C-65754A085816}" type="pres">
      <dgm:prSet presAssocID="{7303EB01-4EF9-4D8F-931B-377EB82FD635}" presName="sp" presStyleCnt="0"/>
      <dgm:spPr/>
    </dgm:pt>
    <dgm:pt modelId="{C798409D-7AD2-4B48-947F-B37EBAF8A0C4}" type="pres">
      <dgm:prSet presAssocID="{32C80A7F-FE27-40F7-B2B1-60A97ABF1A58}" presName="composite" presStyleCnt="0"/>
      <dgm:spPr/>
    </dgm:pt>
    <dgm:pt modelId="{02C67CEF-7B09-40C8-9D09-F0963BC00D82}" type="pres">
      <dgm:prSet presAssocID="{32C80A7F-FE27-40F7-B2B1-60A97ABF1A5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E307A519-154F-48D1-8906-A3CB1534C777}" type="pres">
      <dgm:prSet presAssocID="{32C80A7F-FE27-40F7-B2B1-60A97ABF1A58}" presName="descendantText" presStyleLbl="alignAcc1" presStyleIdx="3" presStyleCnt="5">
        <dgm:presLayoutVars>
          <dgm:bulletEnabled val="1"/>
        </dgm:presLayoutVars>
      </dgm:prSet>
      <dgm:spPr/>
    </dgm:pt>
    <dgm:pt modelId="{C53318F9-B1A3-48C7-8571-F112933757AC}" type="pres">
      <dgm:prSet presAssocID="{D244B892-1130-4969-B658-9D460AC5FB10}" presName="sp" presStyleCnt="0"/>
      <dgm:spPr/>
    </dgm:pt>
    <dgm:pt modelId="{6AD8364F-90C7-4633-BFEF-F268AB4090F6}" type="pres">
      <dgm:prSet presAssocID="{201FE9D7-1187-4542-A934-BB39E38C08ED}" presName="composite" presStyleCnt="0"/>
      <dgm:spPr/>
    </dgm:pt>
    <dgm:pt modelId="{1C0B8C75-B310-420C-B481-39BAFE272C69}" type="pres">
      <dgm:prSet presAssocID="{201FE9D7-1187-4542-A934-BB39E38C08E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5D383A5-4B29-4D5A-8ADB-0BBC449A1024}" type="pres">
      <dgm:prSet presAssocID="{201FE9D7-1187-4542-A934-BB39E38C08E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53187E19-7804-42B9-951F-C68F2FD6BE0A}" type="presOf" srcId="{50215685-9FB2-4F84-96DA-19A542D65618}" destId="{DC9970AE-C6AE-43FC-86A2-70AA8955A549}" srcOrd="0" destOrd="0" presId="urn:microsoft.com/office/officeart/2005/8/layout/chevron2"/>
    <dgm:cxn modelId="{AC3CB22D-0162-4973-914B-1A747C2A86CC}" type="presOf" srcId="{D4D78E99-2C23-42D2-9FF3-2DD1FFDBE8AB}" destId="{D8F4138A-8EED-406E-B626-601EB306B27A}" srcOrd="0" destOrd="0" presId="urn:microsoft.com/office/officeart/2005/8/layout/chevron2"/>
    <dgm:cxn modelId="{8BA7C635-E7A5-4B09-969F-E5B8EEC9DFCD}" srcId="{BABD0B0A-F1F3-4C27-8680-46FF9866F6A3}" destId="{9ABDF63D-F01E-4285-9787-9B667F1CE959}" srcOrd="0" destOrd="0" parTransId="{2DB75A7F-ABB8-4319-B5F7-B6C19ED1267A}" sibTransId="{B0A324AF-5B0F-4EDF-B9FF-8A713526F289}"/>
    <dgm:cxn modelId="{3490374A-1FA8-411D-8AAF-B851233FF349}" type="presOf" srcId="{971A246D-37B4-42A9-AF8C-155F8034B7AD}" destId="{55D383A5-4B29-4D5A-8ADB-0BBC449A1024}" srcOrd="0" destOrd="0" presId="urn:microsoft.com/office/officeart/2005/8/layout/chevron2"/>
    <dgm:cxn modelId="{88F2614C-849D-42AB-8E58-594EB0B3A04A}" type="presOf" srcId="{82305F67-7ADF-48B1-AA35-4805C6B22B3F}" destId="{E307A519-154F-48D1-8906-A3CB1534C777}" srcOrd="0" destOrd="0" presId="urn:microsoft.com/office/officeart/2005/8/layout/chevron2"/>
    <dgm:cxn modelId="{AE05F74D-4302-4403-A864-A834C05EB8A5}" type="presOf" srcId="{32C80A7F-FE27-40F7-B2B1-60A97ABF1A58}" destId="{02C67CEF-7B09-40C8-9D09-F0963BC00D82}" srcOrd="0" destOrd="0" presId="urn:microsoft.com/office/officeart/2005/8/layout/chevron2"/>
    <dgm:cxn modelId="{C5EF8D50-6491-446D-9479-8E37D8E6BE30}" srcId="{32C80A7F-FE27-40F7-B2B1-60A97ABF1A58}" destId="{82305F67-7ADF-48B1-AA35-4805C6B22B3F}" srcOrd="0" destOrd="0" parTransId="{45CD9585-23E4-42CE-80A1-EB80B4B7D444}" sibTransId="{606BE037-DFDC-427F-8020-5A3A772FB2E7}"/>
    <dgm:cxn modelId="{67953D5A-268A-422E-84D4-8BBF253DAF64}" type="presOf" srcId="{46413266-55E0-41EB-B8B7-4F33AA29489C}" destId="{AEC8BFC7-650E-43B0-AF05-B670FFC3FE79}" srcOrd="0" destOrd="0" presId="urn:microsoft.com/office/officeart/2005/8/layout/chevron2"/>
    <dgm:cxn modelId="{098C9163-D837-440E-B053-AD33E1409214}" srcId="{58811616-733C-4842-B7BA-1104F849DE00}" destId="{D4D78E99-2C23-42D2-9FF3-2DD1FFDBE8AB}" srcOrd="0" destOrd="0" parTransId="{B3AD67B3-6F6E-4567-8558-76E622484FBA}" sibTransId="{540FF1E0-2769-402A-B4ED-26337C2A5587}"/>
    <dgm:cxn modelId="{32DEEB68-B410-432A-8011-3FD8F9E88F96}" srcId="{B85F4301-D616-4F64-9DB7-993B6CD84323}" destId="{32C80A7F-FE27-40F7-B2B1-60A97ABF1A58}" srcOrd="3" destOrd="0" parTransId="{EEFE5774-DAFB-4F16-A220-6C01F466FE60}" sibTransId="{D244B892-1130-4969-B658-9D460AC5FB10}"/>
    <dgm:cxn modelId="{761F5178-31CB-4720-8668-666AAF07ACBD}" type="presOf" srcId="{9ABDF63D-F01E-4285-9787-9B667F1CE959}" destId="{3B74E5BA-35CA-4461-AA44-A948C7BB34C5}" srcOrd="0" destOrd="0" presId="urn:microsoft.com/office/officeart/2005/8/layout/chevron2"/>
    <dgm:cxn modelId="{92959D7F-BA16-4803-8E78-BD9169A86898}" srcId="{B85F4301-D616-4F64-9DB7-993B6CD84323}" destId="{BABD0B0A-F1F3-4C27-8680-46FF9866F6A3}" srcOrd="0" destOrd="0" parTransId="{D4CD5BCB-B119-4012-8B23-2FF56A0397BB}" sibTransId="{AD6BDDAE-AC02-4700-9BFE-4D07BF86EC6D}"/>
    <dgm:cxn modelId="{86C4288D-8F1B-40BD-B4A4-02B27DCF1397}" srcId="{32C80A7F-FE27-40F7-B2B1-60A97ABF1A58}" destId="{3181C60B-38B9-4D8C-ABED-667DDFAFADA6}" srcOrd="1" destOrd="0" parTransId="{D15992F5-76E8-4F1C-9211-47C979ABD37C}" sibTransId="{0D622CAE-40A4-4A0A-8D09-E364F8B5131D}"/>
    <dgm:cxn modelId="{83F27C97-CB7C-4558-8370-4ADFEFD87875}" srcId="{201FE9D7-1187-4542-A934-BB39E38C08ED}" destId="{971A246D-37B4-42A9-AF8C-155F8034B7AD}" srcOrd="0" destOrd="0" parTransId="{B71D58DB-9EEF-4C52-8124-273F04DD4B40}" sibTransId="{B972AA8E-1ED2-444D-AA15-B6FBB600A588}"/>
    <dgm:cxn modelId="{7C73FE98-6230-4C9F-9658-6E1F2165146E}" type="presOf" srcId="{B85F4301-D616-4F64-9DB7-993B6CD84323}" destId="{0D20F1B9-30E7-4DC9-9BAE-704B749BF150}" srcOrd="0" destOrd="0" presId="urn:microsoft.com/office/officeart/2005/8/layout/chevron2"/>
    <dgm:cxn modelId="{92364F9B-5DE4-4A58-82ED-E0250953918F}" type="presOf" srcId="{3181C60B-38B9-4D8C-ABED-667DDFAFADA6}" destId="{E307A519-154F-48D1-8906-A3CB1534C777}" srcOrd="0" destOrd="1" presId="urn:microsoft.com/office/officeart/2005/8/layout/chevron2"/>
    <dgm:cxn modelId="{1EEF8B9D-E2CC-4A9C-B220-F376DD655CB1}" srcId="{B85F4301-D616-4F64-9DB7-993B6CD84323}" destId="{201FE9D7-1187-4542-A934-BB39E38C08ED}" srcOrd="4" destOrd="0" parTransId="{18D758B2-66B6-4CF4-8E5C-AFE8AFA31781}" sibTransId="{B06CE2AB-81A9-4DAC-86CB-5B51FAF95AC1}"/>
    <dgm:cxn modelId="{472B10B6-2FD6-4043-90B8-C599B462B47F}" type="presOf" srcId="{BABD0B0A-F1F3-4C27-8680-46FF9866F6A3}" destId="{73603AD4-1A81-46F8-9659-70B8AD2C5DE6}" srcOrd="0" destOrd="0" presId="urn:microsoft.com/office/officeart/2005/8/layout/chevron2"/>
    <dgm:cxn modelId="{192BD1C3-E82B-4086-816D-154DAAE35C79}" srcId="{46413266-55E0-41EB-B8B7-4F33AA29489C}" destId="{50215685-9FB2-4F84-96DA-19A542D65618}" srcOrd="0" destOrd="0" parTransId="{67FB7FAA-616C-4325-B7F8-CDCC0A5A0355}" sibTransId="{3ABAD0A0-9AC0-407F-AC85-08C3F3DAA68E}"/>
    <dgm:cxn modelId="{0571C4CD-C6F5-45E5-9BFC-D330484D484C}" srcId="{B85F4301-D616-4F64-9DB7-993B6CD84323}" destId="{58811616-733C-4842-B7BA-1104F849DE00}" srcOrd="1" destOrd="0" parTransId="{90B26618-33AD-4252-9F94-DDF841847026}" sibTransId="{475B1277-828C-4687-A2A8-8AED74C74863}"/>
    <dgm:cxn modelId="{86F057D8-40C7-4479-94B6-232CA456F0C3}" type="presOf" srcId="{58811616-733C-4842-B7BA-1104F849DE00}" destId="{4A2BC6C5-97FA-4FDE-9E6B-CD3E2943105C}" srcOrd="0" destOrd="0" presId="urn:microsoft.com/office/officeart/2005/8/layout/chevron2"/>
    <dgm:cxn modelId="{8EB9C0FC-AF99-4C3D-A98B-38E26D93278C}" type="presOf" srcId="{201FE9D7-1187-4542-A934-BB39E38C08ED}" destId="{1C0B8C75-B310-420C-B481-39BAFE272C69}" srcOrd="0" destOrd="0" presId="urn:microsoft.com/office/officeart/2005/8/layout/chevron2"/>
    <dgm:cxn modelId="{35E654FE-ED39-473A-A21F-501D34338355}" srcId="{B85F4301-D616-4F64-9DB7-993B6CD84323}" destId="{46413266-55E0-41EB-B8B7-4F33AA29489C}" srcOrd="2" destOrd="0" parTransId="{5A615014-29C6-44F2-90BB-70B293B517EB}" sibTransId="{7303EB01-4EF9-4D8F-931B-377EB82FD635}"/>
    <dgm:cxn modelId="{A4449E05-4771-495A-93F5-D31503EE6A55}" type="presParOf" srcId="{0D20F1B9-30E7-4DC9-9BAE-704B749BF150}" destId="{F4607A74-9263-479B-974E-2BB4EEBC4CB6}" srcOrd="0" destOrd="0" presId="urn:microsoft.com/office/officeart/2005/8/layout/chevron2"/>
    <dgm:cxn modelId="{E87383AE-139B-40C3-ADAB-C776EB0F702B}" type="presParOf" srcId="{F4607A74-9263-479B-974E-2BB4EEBC4CB6}" destId="{73603AD4-1A81-46F8-9659-70B8AD2C5DE6}" srcOrd="0" destOrd="0" presId="urn:microsoft.com/office/officeart/2005/8/layout/chevron2"/>
    <dgm:cxn modelId="{367C3391-8F80-4815-A6AB-377A7DB84389}" type="presParOf" srcId="{F4607A74-9263-479B-974E-2BB4EEBC4CB6}" destId="{3B74E5BA-35CA-4461-AA44-A948C7BB34C5}" srcOrd="1" destOrd="0" presId="urn:microsoft.com/office/officeart/2005/8/layout/chevron2"/>
    <dgm:cxn modelId="{516E04A0-3274-473D-A8D0-5C1E5864AA26}" type="presParOf" srcId="{0D20F1B9-30E7-4DC9-9BAE-704B749BF150}" destId="{A6C79D37-1A68-4DFF-A10B-6EB45A50B0C3}" srcOrd="1" destOrd="0" presId="urn:microsoft.com/office/officeart/2005/8/layout/chevron2"/>
    <dgm:cxn modelId="{E9FC5A0F-F75C-4CD3-97CF-2B9D4FB52BF4}" type="presParOf" srcId="{0D20F1B9-30E7-4DC9-9BAE-704B749BF150}" destId="{1EAA93FB-C382-4523-A1B8-DB56295EB074}" srcOrd="2" destOrd="0" presId="urn:microsoft.com/office/officeart/2005/8/layout/chevron2"/>
    <dgm:cxn modelId="{FC2D0B10-F3AB-4973-A235-DEA5FF247793}" type="presParOf" srcId="{1EAA93FB-C382-4523-A1B8-DB56295EB074}" destId="{4A2BC6C5-97FA-4FDE-9E6B-CD3E2943105C}" srcOrd="0" destOrd="0" presId="urn:microsoft.com/office/officeart/2005/8/layout/chevron2"/>
    <dgm:cxn modelId="{127B95AF-DD78-4A3F-861C-FA0490865F49}" type="presParOf" srcId="{1EAA93FB-C382-4523-A1B8-DB56295EB074}" destId="{D8F4138A-8EED-406E-B626-601EB306B27A}" srcOrd="1" destOrd="0" presId="urn:microsoft.com/office/officeart/2005/8/layout/chevron2"/>
    <dgm:cxn modelId="{26CFA090-58D3-4E79-8B56-26079029767D}" type="presParOf" srcId="{0D20F1B9-30E7-4DC9-9BAE-704B749BF150}" destId="{0CE1C495-C4C0-4415-A3B3-C77FB18AF42F}" srcOrd="3" destOrd="0" presId="urn:microsoft.com/office/officeart/2005/8/layout/chevron2"/>
    <dgm:cxn modelId="{8E35635D-14D9-4497-9506-3E6C5FC45706}" type="presParOf" srcId="{0D20F1B9-30E7-4DC9-9BAE-704B749BF150}" destId="{885F175B-1361-40A0-9FF7-76A432548E5A}" srcOrd="4" destOrd="0" presId="urn:microsoft.com/office/officeart/2005/8/layout/chevron2"/>
    <dgm:cxn modelId="{A924AE2D-F852-4304-95CF-64EE5F39AA07}" type="presParOf" srcId="{885F175B-1361-40A0-9FF7-76A432548E5A}" destId="{AEC8BFC7-650E-43B0-AF05-B670FFC3FE79}" srcOrd="0" destOrd="0" presId="urn:microsoft.com/office/officeart/2005/8/layout/chevron2"/>
    <dgm:cxn modelId="{7F6B89BA-2191-4B81-8C68-A7C8BCA029EC}" type="presParOf" srcId="{885F175B-1361-40A0-9FF7-76A432548E5A}" destId="{DC9970AE-C6AE-43FC-86A2-70AA8955A549}" srcOrd="1" destOrd="0" presId="urn:microsoft.com/office/officeart/2005/8/layout/chevron2"/>
    <dgm:cxn modelId="{2A8AAE15-44D1-44B8-B7E7-9EF1BB59426E}" type="presParOf" srcId="{0D20F1B9-30E7-4DC9-9BAE-704B749BF150}" destId="{7BDAC6BB-3DA1-4098-AB8C-65754A085816}" srcOrd="5" destOrd="0" presId="urn:microsoft.com/office/officeart/2005/8/layout/chevron2"/>
    <dgm:cxn modelId="{6C7AB7F2-3FEC-4152-8CD3-5B0767AC6D9C}" type="presParOf" srcId="{0D20F1B9-30E7-4DC9-9BAE-704B749BF150}" destId="{C798409D-7AD2-4B48-947F-B37EBAF8A0C4}" srcOrd="6" destOrd="0" presId="urn:microsoft.com/office/officeart/2005/8/layout/chevron2"/>
    <dgm:cxn modelId="{339D210D-A47F-4691-A6AA-CD5BA4CF4FA6}" type="presParOf" srcId="{C798409D-7AD2-4B48-947F-B37EBAF8A0C4}" destId="{02C67CEF-7B09-40C8-9D09-F0963BC00D82}" srcOrd="0" destOrd="0" presId="urn:microsoft.com/office/officeart/2005/8/layout/chevron2"/>
    <dgm:cxn modelId="{F4B9AB4B-C928-4CE4-B30B-7629BB1AD528}" type="presParOf" srcId="{C798409D-7AD2-4B48-947F-B37EBAF8A0C4}" destId="{E307A519-154F-48D1-8906-A3CB1534C777}" srcOrd="1" destOrd="0" presId="urn:microsoft.com/office/officeart/2005/8/layout/chevron2"/>
    <dgm:cxn modelId="{B4D3D409-D555-4755-A111-7210B54B1823}" type="presParOf" srcId="{0D20F1B9-30E7-4DC9-9BAE-704B749BF150}" destId="{C53318F9-B1A3-48C7-8571-F112933757AC}" srcOrd="7" destOrd="0" presId="urn:microsoft.com/office/officeart/2005/8/layout/chevron2"/>
    <dgm:cxn modelId="{03EB46B4-79B7-4B65-8425-C43AE1DF5C96}" type="presParOf" srcId="{0D20F1B9-30E7-4DC9-9BAE-704B749BF150}" destId="{6AD8364F-90C7-4633-BFEF-F268AB4090F6}" srcOrd="8" destOrd="0" presId="urn:microsoft.com/office/officeart/2005/8/layout/chevron2"/>
    <dgm:cxn modelId="{5D8B9171-EFEB-4BE3-80C2-52CA27D19BB8}" type="presParOf" srcId="{6AD8364F-90C7-4633-BFEF-F268AB4090F6}" destId="{1C0B8C75-B310-420C-B481-39BAFE272C69}" srcOrd="0" destOrd="0" presId="urn:microsoft.com/office/officeart/2005/8/layout/chevron2"/>
    <dgm:cxn modelId="{5D3E470F-ED21-475A-AD4F-9EF63E61B1F1}" type="presParOf" srcId="{6AD8364F-90C7-4633-BFEF-F268AB4090F6}" destId="{55D383A5-4B29-4D5A-8ADB-0BBC449A10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03AD4-1A81-46F8-9659-70B8AD2C5DE6}">
      <dsp:nvSpPr>
        <dsp:cNvPr id="0" name=""/>
        <dsp:cNvSpPr/>
      </dsp:nvSpPr>
      <dsp:spPr>
        <a:xfrm rot="5400000">
          <a:off x="-189611" y="194876"/>
          <a:ext cx="1264079" cy="8848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取样</a:t>
          </a:r>
        </a:p>
      </dsp:txBody>
      <dsp:txXfrm rot="-5400000">
        <a:off x="2" y="447692"/>
        <a:ext cx="884855" cy="379224"/>
      </dsp:txXfrm>
    </dsp:sp>
    <dsp:sp modelId="{3B74E5BA-35CA-4461-AA44-A948C7BB34C5}">
      <dsp:nvSpPr>
        <dsp:cNvPr id="0" name=""/>
        <dsp:cNvSpPr/>
      </dsp:nvSpPr>
      <dsp:spPr>
        <a:xfrm rot="5400000">
          <a:off x="3300849" y="-2410730"/>
          <a:ext cx="821651" cy="5653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取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多糖水解液、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单糖标准混合液、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200 µL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超纯水，各置于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10 mL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离心管中。</a:t>
          </a:r>
        </a:p>
      </dsp:txBody>
      <dsp:txXfrm rot="-5400000">
        <a:off x="884855" y="45374"/>
        <a:ext cx="5613530" cy="741431"/>
      </dsp:txXfrm>
    </dsp:sp>
    <dsp:sp modelId="{4A2BC6C5-97FA-4FDE-9E6B-CD3E2943105C}">
      <dsp:nvSpPr>
        <dsp:cNvPr id="0" name=""/>
        <dsp:cNvSpPr/>
      </dsp:nvSpPr>
      <dsp:spPr>
        <a:xfrm rot="5400000">
          <a:off x="-189611" y="1343588"/>
          <a:ext cx="1264079" cy="8848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添加试剂</a:t>
          </a:r>
        </a:p>
      </dsp:txBody>
      <dsp:txXfrm rot="-5400000">
        <a:off x="2" y="1596404"/>
        <a:ext cx="884855" cy="379224"/>
      </dsp:txXfrm>
    </dsp:sp>
    <dsp:sp modelId="{D8F4138A-8EED-406E-B626-601EB306B27A}">
      <dsp:nvSpPr>
        <dsp:cNvPr id="0" name=""/>
        <dsp:cNvSpPr/>
      </dsp:nvSpPr>
      <dsp:spPr>
        <a:xfrm rot="5400000">
          <a:off x="3300849" y="-1262017"/>
          <a:ext cx="821651" cy="5653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加入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0.1 mol/L NaOH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溶液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600 µL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，涡旋混匀。
加入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0.5 mol/L PMP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甲醇溶液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200 µL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</a:p>
      </dsp:txBody>
      <dsp:txXfrm rot="-5400000">
        <a:off x="884855" y="1194087"/>
        <a:ext cx="5613530" cy="741431"/>
      </dsp:txXfrm>
    </dsp:sp>
    <dsp:sp modelId="{AEC8BFC7-650E-43B0-AF05-B670FFC3FE79}">
      <dsp:nvSpPr>
        <dsp:cNvPr id="0" name=""/>
        <dsp:cNvSpPr/>
      </dsp:nvSpPr>
      <dsp:spPr>
        <a:xfrm rot="5400000">
          <a:off x="-189611" y="2492300"/>
          <a:ext cx="1264079" cy="8848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水浴反应</a:t>
          </a:r>
        </a:p>
      </dsp:txBody>
      <dsp:txXfrm rot="-5400000">
        <a:off x="2" y="2745116"/>
        <a:ext cx="884855" cy="379224"/>
      </dsp:txXfrm>
    </dsp:sp>
    <dsp:sp modelId="{DC9970AE-C6AE-43FC-86A2-70AA8955A549}">
      <dsp:nvSpPr>
        <dsp:cNvPr id="0" name=""/>
        <dsp:cNvSpPr/>
      </dsp:nvSpPr>
      <dsp:spPr>
        <a:xfrm rot="5400000">
          <a:off x="3300849" y="-113305"/>
          <a:ext cx="821651" cy="5653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盖紧离心管盖子，置于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90°C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水浴锅中反应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小时反应结束后冷却至室温。
用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0.1 mol/L HCl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调节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pH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至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6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。。</a:t>
          </a:r>
        </a:p>
      </dsp:txBody>
      <dsp:txXfrm rot="-5400000">
        <a:off x="884855" y="2342799"/>
        <a:ext cx="5613530" cy="741431"/>
      </dsp:txXfrm>
    </dsp:sp>
    <dsp:sp modelId="{02C67CEF-7B09-40C8-9D09-F0963BC00D82}">
      <dsp:nvSpPr>
        <dsp:cNvPr id="0" name=""/>
        <dsp:cNvSpPr/>
      </dsp:nvSpPr>
      <dsp:spPr>
        <a:xfrm rot="5400000">
          <a:off x="-189611" y="3641013"/>
          <a:ext cx="1264079" cy="8848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三氯甲烷处理</a:t>
          </a:r>
        </a:p>
      </dsp:txBody>
      <dsp:txXfrm rot="-5400000">
        <a:off x="2" y="3893829"/>
        <a:ext cx="884855" cy="379224"/>
      </dsp:txXfrm>
    </dsp:sp>
    <dsp:sp modelId="{E307A519-154F-48D1-8906-A3CB1534C777}">
      <dsp:nvSpPr>
        <dsp:cNvPr id="0" name=""/>
        <dsp:cNvSpPr/>
      </dsp:nvSpPr>
      <dsp:spPr>
        <a:xfrm rot="5400000">
          <a:off x="3300633" y="1035622"/>
          <a:ext cx="822083" cy="5653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400" kern="120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>
              <a:latin typeface="微软雅黑" panose="020B0503020204020204" pitchFamily="34" charset="-122"/>
              <a:ea typeface="微软雅黑" panose="020B0503020204020204" pitchFamily="34" charset="-122"/>
            </a:rPr>
            <a:t>加入三氯甲烷 </a:t>
          </a:r>
          <a:r>
            <a:rPr lang="en-US" altLang="en-US" sz="1400" kern="1200">
              <a:latin typeface="微软雅黑" panose="020B0503020204020204" pitchFamily="34" charset="-122"/>
              <a:ea typeface="微软雅黑" panose="020B0503020204020204" pitchFamily="34" charset="-122"/>
            </a:rPr>
            <a:t>2 mL</a:t>
          </a:r>
          <a:r>
            <a:rPr lang="zh-CN" altLang="en-US" sz="1400" kern="1200">
              <a:latin typeface="微软雅黑" panose="020B0503020204020204" pitchFamily="34" charset="-122"/>
              <a:ea typeface="微软雅黑" panose="020B0503020204020204" pitchFamily="34" charset="-122"/>
            </a:rPr>
            <a:t>，充分混匀，静置分层。
弃去下层三氯甲烷。</a:t>
          </a:r>
        </a:p>
      </dsp:txBody>
      <dsp:txXfrm rot="-5400000">
        <a:off x="884855" y="3491532"/>
        <a:ext cx="5613509" cy="741821"/>
      </dsp:txXfrm>
    </dsp:sp>
    <dsp:sp modelId="{1C0B8C75-B310-420C-B481-39BAFE272C69}">
      <dsp:nvSpPr>
        <dsp:cNvPr id="0" name=""/>
        <dsp:cNvSpPr/>
      </dsp:nvSpPr>
      <dsp:spPr>
        <a:xfrm rot="5400000">
          <a:off x="-189611" y="4789725"/>
          <a:ext cx="1264079" cy="8848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过滤</a:t>
          </a:r>
        </a:p>
      </dsp:txBody>
      <dsp:txXfrm rot="-5400000">
        <a:off x="2" y="5042541"/>
        <a:ext cx="884855" cy="379224"/>
      </dsp:txXfrm>
    </dsp:sp>
    <dsp:sp modelId="{55D383A5-4B29-4D5A-8ADB-0BBC449A1024}">
      <dsp:nvSpPr>
        <dsp:cNvPr id="0" name=""/>
        <dsp:cNvSpPr/>
      </dsp:nvSpPr>
      <dsp:spPr>
        <a:xfrm rot="5400000">
          <a:off x="3300849" y="2184119"/>
          <a:ext cx="821651" cy="5653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上层液体通过 </a:t>
          </a:r>
          <a:r>
            <a:rPr lang="en-US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0.45 µm </a:t>
          </a:r>
          <a:r>
            <a:rPr lang="zh-CN" altLang="en-US" sz="1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滤膜过滤。</a:t>
          </a:r>
        </a:p>
      </dsp:txBody>
      <dsp:txXfrm rot="-5400000">
        <a:off x="884855" y="4640223"/>
        <a:ext cx="5613530" cy="741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3B038-CA4B-4CED-9113-F97763D7BB31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1A811-2798-47B2-8768-12137D37FD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5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zh-CN" dirty="0"/>
              <a:t>α </a:t>
            </a:r>
            <a:r>
              <a:rPr lang="zh-CN" altLang="en-US" dirty="0"/>
              <a:t>和 </a:t>
            </a:r>
            <a:r>
              <a:rPr lang="el-GR" altLang="zh-CN" dirty="0"/>
              <a:t>β </a:t>
            </a:r>
            <a:r>
              <a:rPr lang="zh-CN" altLang="en-US" dirty="0"/>
              <a:t>值描述的细胞完整性，</a:t>
            </a:r>
            <a:r>
              <a:rPr lang="zh-CN" altLang="en-US" b="0" i="0" dirty="0">
                <a:solidFill>
                  <a:srgbClr val="1F1F1F"/>
                </a:solidFill>
                <a:effectLst/>
                <a:latin typeface="ElsevierGulliver"/>
              </a:rPr>
              <a:t> </a:t>
            </a:r>
            <a:r>
              <a:rPr lang="en-US" altLang="zh-CN" b="0" i="1" dirty="0">
                <a:solidFill>
                  <a:srgbClr val="1F1F1F"/>
                </a:solidFill>
                <a:effectLst/>
                <a:latin typeface="ElsevierGulliver"/>
              </a:rPr>
              <a:t>k</a:t>
            </a:r>
            <a:r>
              <a:rPr lang="zh-CN" altLang="en-US" b="0" i="0" dirty="0">
                <a:solidFill>
                  <a:srgbClr val="1F1F1F"/>
                </a:solidFill>
                <a:effectLst/>
                <a:latin typeface="ElsevierGulliver"/>
              </a:rPr>
              <a:t> 值确定的测试方法的最佳条件，提取的 </a:t>
            </a:r>
            <a:r>
              <a:rPr lang="en-US" altLang="zh-CN" b="0" i="0" dirty="0">
                <a:solidFill>
                  <a:srgbClr val="1F1F1F"/>
                </a:solidFill>
                <a:effectLst/>
                <a:latin typeface="ElsevierGulliver"/>
              </a:rPr>
              <a:t>B-EPS </a:t>
            </a:r>
            <a:r>
              <a:rPr lang="zh-CN" altLang="en-US" b="0" i="0" dirty="0">
                <a:solidFill>
                  <a:srgbClr val="1F1F1F"/>
                </a:solidFill>
                <a:effectLst/>
                <a:latin typeface="ElsevierGulliver"/>
              </a:rPr>
              <a:t>含量与释放的细胞内多糖和蛋白质产量的比率：</a:t>
            </a:r>
            <a:r>
              <a:rPr lang="el-GR" altLang="zh-CN" b="0" i="1" dirty="0">
                <a:solidFill>
                  <a:srgbClr val="1F1F1F"/>
                </a:solidFill>
                <a:effectLst/>
                <a:latin typeface="ElsevierGulliver"/>
              </a:rPr>
              <a:t>φ</a:t>
            </a:r>
            <a:r>
              <a:rPr lang="el-GR" altLang="zh-CN" b="0" i="0" dirty="0">
                <a:solidFill>
                  <a:srgbClr val="1F1F1F"/>
                </a:solidFill>
                <a:effectLst/>
                <a:latin typeface="ElsevierGulliver"/>
              </a:rPr>
              <a:t> </a:t>
            </a:r>
            <a:r>
              <a:rPr lang="zh-CN" altLang="en-US" b="0" i="0" dirty="0">
                <a:solidFill>
                  <a:srgbClr val="1F1F1F"/>
                </a:solidFill>
                <a:effectLst/>
                <a:latin typeface="ElsevierGulliver"/>
              </a:rPr>
              <a:t>是提取的 </a:t>
            </a:r>
            <a:r>
              <a:rPr lang="en-US" altLang="zh-CN" b="0" i="0" dirty="0">
                <a:solidFill>
                  <a:srgbClr val="1F1F1F"/>
                </a:solidFill>
                <a:effectLst/>
                <a:latin typeface="ElsevierGulliver"/>
              </a:rPr>
              <a:t>B-EPS </a:t>
            </a:r>
            <a:r>
              <a:rPr lang="zh-CN" altLang="en-US" b="0" i="0" dirty="0">
                <a:solidFill>
                  <a:srgbClr val="1F1F1F"/>
                </a:solidFill>
                <a:effectLst/>
                <a:latin typeface="ElsevierGulliver"/>
              </a:rPr>
              <a:t>的比例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35503-9D21-443F-BC18-5459550EB72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6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5FA46-5A8A-57F4-05E7-4DA9E781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51B11A-B0A3-3699-85FA-C783DAC0E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F3EE525-A905-EE27-8323-8A93E621D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A81241-D21C-56BE-E493-80A8A34E3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879C08-4C15-4A02-9AC5-72DAFE50DD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459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20954-E122-04EE-9A23-ABEE554D1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B6353F3-204D-7CBD-886F-C3FFA1919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A91817-EC15-BBE5-6B46-0162F817D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2A2A2A"/>
                </a:solidFill>
                <a:effectLst/>
                <a:latin typeface="Merriweather" panose="00000500000000000000" pitchFamily="2" charset="0"/>
              </a:rPr>
              <a:t> </a:t>
            </a:r>
            <a:r>
              <a:rPr lang="en-US" altLang="zh-CN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EPS </a:t>
            </a:r>
            <a:r>
              <a:rPr lang="zh-CN" altLang="en-US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的藻类植物中，已经描述了具有大量岩藻糖、半乳糖 （</a:t>
            </a:r>
            <a:r>
              <a:rPr lang="en-US" altLang="zh-CN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Gal</a:t>
            </a:r>
            <a:r>
              <a:rPr lang="zh-CN" altLang="en-US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 和葡萄糖醛酸 （</a:t>
            </a:r>
            <a:r>
              <a:rPr lang="en-US" altLang="zh-CN" sz="1200" b="0" i="0" dirty="0" err="1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GlcA</a:t>
            </a:r>
            <a:r>
              <a:rPr lang="zh-CN" altLang="en-US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 的高度支链阴离子多糖，具有不同水平的硫酸盐和相关蛋白质（</a:t>
            </a:r>
            <a:r>
              <a:rPr lang="en-US" altLang="zh-CN" sz="1200" b="0" i="0" u="none" strike="noStrike" dirty="0" err="1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Kiemle</a:t>
            </a:r>
            <a:r>
              <a:rPr lang="en-US" altLang="zh-CN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等人，</a:t>
            </a:r>
            <a:r>
              <a:rPr lang="en-US" altLang="zh-CN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2007</a:t>
            </a:r>
            <a:r>
              <a:rPr lang="zh-CN" altLang="en-US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年</a:t>
            </a:r>
            <a:r>
              <a:rPr lang="en-US" altLang="zh-CN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en-US" altLang="zh-CN" sz="1200" b="0" i="0" u="none" strike="noStrike" dirty="0" err="1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Domozych</a:t>
            </a:r>
            <a:r>
              <a:rPr lang="en-US" altLang="zh-CN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200" b="0" i="0" u="none" strike="noStrike" dirty="0" err="1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Bagdan</a:t>
            </a:r>
            <a:r>
              <a:rPr lang="en-US" altLang="zh-CN" sz="1200" b="0" i="0" u="none" strike="noStrike" dirty="0">
                <a:solidFill>
                  <a:srgbClr val="006FB7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2022</a:t>
            </a:r>
            <a:r>
              <a:rPr lang="zh-CN" altLang="en-US" sz="1200" b="0" i="0" dirty="0">
                <a:solidFill>
                  <a:srgbClr val="2A2A2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46573F-067F-01B3-BE10-A5E6A0BF58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6642B7-71B7-4C3E-9855-0D0DE388A05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48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4AEE59-4F33-D438-85DB-8D84ECB56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26206AA-87CA-5224-FC0F-AC3560C9C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0F1640-7BB9-CE77-DEC1-CF5C4DD3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DFA83F-F00A-366F-7199-73E9AE6F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F73E03-1EB1-4427-5353-4ED296351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9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CCA696-8E75-8F74-12A0-A9D6C023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1B5795-3CEA-180A-F902-F798361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093114-0690-7FE4-397F-09A65142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BDD8B8-926C-F87E-9A57-D39A5864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BC4375-3840-3E13-80B4-1AC7D6F76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27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11304-A13D-9597-5A4A-6483B0F1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9F4913-F1AF-262C-0AE7-3784B6907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5BE5DB-3BE1-85C6-831C-19EDFF87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9CDB09-B0D5-C495-4E06-E08FDEA2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2F8E82-83B2-5ED7-E7A0-C1170DA12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512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AA17A7-D598-AB5E-F4DF-C72C211B3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D38B9E-5AB6-0BA7-8B33-6943BAA44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D74AA72-8C5D-FDE1-09F2-6AA019AC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7367269-E2B9-1FCE-A1AD-2FA581CC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A7843A-4B90-0772-C859-77CB266B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7DF8A5-F140-9D18-BB2B-E8CEF5CB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01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5A0045-B73F-474D-8666-D3A044BE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E6324C-C981-0B31-B6CA-0BE710990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0A0AEC-3E5E-F644-0FB6-83CB05EF1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30783E-6B8A-9C05-3327-C15A21843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A522CB5-B49D-8EA6-E451-736FAA6F5A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35F2305-4022-DEDF-487E-796B4AC3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ABDD408-EA47-B8D1-F381-248A332F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F28C7C2-CF88-2B09-75FA-0A1B3677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5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DB785A-3DA0-3BEC-76E4-A113B3C3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C583AF-D004-F7D6-796A-4F133C78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E0496B7-0CEA-6E8E-DD3B-68820B39B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42E5A5D-A03A-CE23-9943-F74B0486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61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D75FF84-30D6-7631-0AFF-3917787F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9EDA6F-5FF1-FE9F-ECDF-FC1DECABA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B1A74-FC29-432F-53FA-DA5CE7C16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8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7E213A-122B-6E9E-43B4-729E623D6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3E460-A052-0940-297D-9F9A12C58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50F0254-D55E-FBAC-2417-DDEE7F0B1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1FCB1B-425D-8316-C670-FEB204107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4E1AE0-0A28-95AB-7569-979ACC522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56429F-7EE1-CE45-D922-F0EE48D9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35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76F7E1-AE5C-1B80-9CE0-DBB50541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1782B23-8BCB-532C-398D-42E195AAAD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8B28CE-F9AA-2D83-9F65-623B3ACFB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E0D6CC-82F8-5115-9AC2-89777E0B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82728B-3FAA-59B3-E2B4-59BF5ECD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65AEC7E-E5C3-C944-DFE4-5576AAAC3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58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1401AB-7CF4-F880-8195-7A05D85B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C65BD7-3D1A-78B4-802A-04ACD9024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F03951-72FC-69AC-BA2E-0385D2E26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91C5C9-2E9B-B065-ABE8-03B6CB34A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31B6D7-D28F-E6D1-2552-58E12757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05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1F80380-76FF-28F1-5D50-ABEFB1748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56C3716-5EE9-637E-6521-6AFEF6E8F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8341B6-9326-9384-A377-EA19B4924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89E215-435E-9632-2066-9DEE68232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50F569-9C18-9EB5-DDF5-E93DC116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50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776D6-055B-45E1-A07F-40AF9915DBEF}" type="datetime1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026433"/>
      </p:ext>
    </p:extLst>
  </p:cSld>
  <p:clrMapOvr>
    <a:masterClrMapping/>
  </p:clrMapOvr>
  <p:transition spd="slow" advTm="3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98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EE48540-13EA-3E43-411E-EE90034B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AF07C3-1C65-516A-9AD2-853DEB5C3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22531F-C598-298D-6C1E-BC7721B43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A3A6A-D5A3-418F-802B-672433C3D1B7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C70425-3956-47E8-5CFF-4A593E76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D5904A-6114-B3EE-84D7-17B473D24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3D1AD-B11F-4207-A97F-EBE18763D8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04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gif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21333;&#31958;&#27979;&#23450;&#26041;&#26696;/&#24494;&#22218;&#34299;&#23646;&#21644;%20Scenedesmus%20&#23646;&#20135;&#29983;&#30340;&#32467;&#21512;&#32454;&#32990;&#22806;&#32858;&#21512;&#29289;&#29289;&#36136;%20&#65288;B-EPS&#65289;%20&#25552;&#21462;&#26041;&#27861;&#30340;&#23450;&#37327;&#35780;&#20272;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ciencedirect.com/topics/earth-and-planetary-sciences/wet-cells" TargetMode="External"/><Relationship Id="rId4" Type="http://schemas.openxmlformats.org/officeDocument/2006/relationships/hyperlink" Target="https://www.sciencedirect.com/topics/earth-and-planetary-sciences/dry-cell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hyperlink" Target="&#21333;&#31958;&#27979;&#23450;&#26041;&#26696;/&#22810;&#31181;&#34299;EPS&#25552;&#21462;&#30340;&#27604;&#36739;.pdf" TargetMode="External"/><Relationship Id="rId5" Type="http://schemas.openxmlformats.org/officeDocument/2006/relationships/hyperlink" Target="&#21333;&#31958;&#27979;&#23450;&#26041;&#26696;/EPS&#25552;&#21462;CER&#26368;&#22909;.pdf" TargetMode="External"/><Relationship Id="rId4" Type="http://schemas.openxmlformats.org/officeDocument/2006/relationships/hyperlink" Target="&#21333;&#31958;&#27979;&#23450;&#26041;&#26696;/&#32511;&#34299;EPS&#25552;&#21462;&#21644;&#20998;&#31163;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119313" y="2995384"/>
            <a:ext cx="8170862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zh-CN" altLang="en-US" sz="4400" b="1" dirty="0">
                <a:ea typeface="仿宋_GB2312"/>
                <a:cs typeface="宋体" panose="02010600030101010101" pitchFamily="2" charset="-122"/>
              </a:rPr>
              <a:t>着生藻单糖测定预处理及比较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00200" y="2257425"/>
            <a:ext cx="8956675" cy="2245360"/>
          </a:xfrm>
          <a:prstGeom prst="rect">
            <a:avLst/>
          </a:prstGeom>
          <a:noFill/>
          <a:ln w="25400">
            <a:solidFill>
              <a:srgbClr val="0448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 bwMode="auto">
          <a:xfrm>
            <a:off x="10290175" y="4325938"/>
            <a:ext cx="1109663" cy="1130300"/>
            <a:chOff x="2666985" y="682103"/>
            <a:chExt cx="1109138" cy="1131217"/>
          </a:xfrm>
        </p:grpSpPr>
        <p:sp>
          <p:nvSpPr>
            <p:cNvPr id="40" name="矩形 39"/>
            <p:cNvSpPr/>
            <p:nvPr/>
          </p:nvSpPr>
          <p:spPr>
            <a:xfrm>
              <a:off x="2841527" y="858458"/>
              <a:ext cx="769574" cy="768973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666985" y="682103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3217587" y="1254067"/>
              <a:ext cx="558536" cy="55925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792163" y="1462088"/>
            <a:ext cx="1109662" cy="1131887"/>
            <a:chOff x="2666985" y="682103"/>
            <a:chExt cx="1109138" cy="1131217"/>
          </a:xfrm>
        </p:grpSpPr>
        <p:sp>
          <p:nvSpPr>
            <p:cNvPr id="45" name="矩形 44"/>
            <p:cNvSpPr/>
            <p:nvPr/>
          </p:nvSpPr>
          <p:spPr>
            <a:xfrm>
              <a:off x="2841528" y="858211"/>
              <a:ext cx="769573" cy="769482"/>
            </a:xfrm>
            <a:prstGeom prst="rect">
              <a:avLst/>
            </a:prstGeom>
            <a:solidFill>
              <a:srgbClr val="0448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666985" y="682103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217587" y="1254851"/>
              <a:ext cx="558536" cy="55846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>
            <p:custDataLst>
              <p:tags r:id="rId2"/>
            </p:custDataLst>
          </p:nvPr>
        </p:nvGrpSpPr>
        <p:grpSpPr bwMode="auto">
          <a:xfrm>
            <a:off x="3724678" y="2505265"/>
            <a:ext cx="4843462" cy="712788"/>
            <a:chOff x="6298049" y="1397569"/>
            <a:chExt cx="4842391" cy="712882"/>
          </a:xfrm>
        </p:grpSpPr>
        <p:sp>
          <p:nvSpPr>
            <p:cNvPr id="20" name="Freeform 74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7321760" y="1592858"/>
              <a:ext cx="538044" cy="350883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56" name="文本框 20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8181210" y="1506484"/>
              <a:ext cx="2840404" cy="523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镜检工作</a:t>
              </a:r>
            </a:p>
          </p:txBody>
        </p:sp>
        <p:sp>
          <p:nvSpPr>
            <p:cNvPr id="18" name="矩形 17"/>
            <p:cNvSpPr/>
            <p:nvPr>
              <p:custDataLst>
                <p:tags r:id="rId19"/>
              </p:custDataLst>
            </p:nvPr>
          </p:nvSpPr>
          <p:spPr>
            <a:xfrm>
              <a:off x="7180504" y="1397569"/>
              <a:ext cx="3959936" cy="712882"/>
            </a:xfrm>
            <a:prstGeom prst="rect">
              <a:avLst/>
            </a:prstGeom>
            <a:noFill/>
            <a:ln w="25400">
              <a:solidFill>
                <a:srgbClr val="0448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3" name="直接连接符 22"/>
            <p:cNvCxnSpPr/>
            <p:nvPr>
              <p:custDataLst>
                <p:tags r:id="rId20"/>
              </p:custDataLst>
            </p:nvPr>
          </p:nvCxnSpPr>
          <p:spPr>
            <a:xfrm flipH="1">
              <a:off x="8045500" y="1397569"/>
              <a:ext cx="12697" cy="712882"/>
            </a:xfrm>
            <a:prstGeom prst="line">
              <a:avLst/>
            </a:prstGeom>
            <a:ln w="25400">
              <a:solidFill>
                <a:srgbClr val="04487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59" name="组合 68"/>
            <p:cNvGrpSpPr/>
            <p:nvPr/>
          </p:nvGrpSpPr>
          <p:grpSpPr bwMode="auto">
            <a:xfrm>
              <a:off x="6298049" y="1397569"/>
              <a:ext cx="919239" cy="712882"/>
              <a:chOff x="6191369" y="1397569"/>
              <a:chExt cx="919239" cy="712882"/>
            </a:xfrm>
          </p:grpSpPr>
          <p:sp>
            <p:nvSpPr>
              <p:cNvPr id="68" name="矩形 67"/>
              <p:cNvSpPr/>
              <p:nvPr>
                <p:custDataLst>
                  <p:tags r:id="rId21"/>
                </p:custDataLst>
              </p:nvPr>
            </p:nvSpPr>
            <p:spPr>
              <a:xfrm>
                <a:off x="6294533" y="1397569"/>
                <a:ext cx="712631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161" name="文本框 18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6191369" y="1397569"/>
                <a:ext cx="91923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>
                    <a:solidFill>
                      <a:srgbClr val="044875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3600">
                  <a:solidFill>
                    <a:srgbClr val="044875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>
            <p:custDataLst>
              <p:tags r:id="rId3"/>
            </p:custDataLst>
          </p:nvPr>
        </p:nvGrpSpPr>
        <p:grpSpPr bwMode="auto">
          <a:xfrm>
            <a:off x="3724678" y="5154803"/>
            <a:ext cx="4843462" cy="712788"/>
            <a:chOff x="309691" y="3938645"/>
            <a:chExt cx="4842391" cy="712882"/>
          </a:xfrm>
        </p:grpSpPr>
        <p:grpSp>
          <p:nvGrpSpPr>
            <p:cNvPr id="4147" name="组合 79"/>
            <p:cNvGrpSpPr/>
            <p:nvPr/>
          </p:nvGrpSpPr>
          <p:grpSpPr bwMode="auto">
            <a:xfrm>
              <a:off x="309691" y="3938645"/>
              <a:ext cx="4842391" cy="712882"/>
              <a:chOff x="6298049" y="1397569"/>
              <a:chExt cx="4842391" cy="712882"/>
            </a:xfrm>
          </p:grpSpPr>
          <p:sp>
            <p:nvSpPr>
              <p:cNvPr id="4149" name="文本框 81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8028810" y="1506484"/>
                <a:ext cx="2840404" cy="523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solidFill>
                      <a:srgbClr val="04487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LC-MS</a:t>
                </a:r>
                <a:r>
                  <a:rPr lang="zh-CN" altLang="en-US" dirty="0">
                    <a:solidFill>
                      <a:srgbClr val="04487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上机条件</a:t>
                </a:r>
              </a:p>
            </p:txBody>
          </p:sp>
          <p:sp>
            <p:nvSpPr>
              <p:cNvPr id="83" name="矩形 82"/>
              <p:cNvSpPr/>
              <p:nvPr>
                <p:custDataLst>
                  <p:tags r:id="rId13"/>
                </p:custDataLst>
              </p:nvPr>
            </p:nvSpPr>
            <p:spPr>
              <a:xfrm>
                <a:off x="7180504" y="1397569"/>
                <a:ext cx="3959936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84" name="直接连接符 83"/>
              <p:cNvCxnSpPr/>
              <p:nvPr>
                <p:custDataLst>
                  <p:tags r:id="rId14"/>
                </p:custDataLst>
              </p:nvPr>
            </p:nvCxnSpPr>
            <p:spPr>
              <a:xfrm flipH="1">
                <a:off x="8045500" y="1397569"/>
                <a:ext cx="12697" cy="712882"/>
              </a:xfrm>
              <a:prstGeom prst="line">
                <a:avLst/>
              </a:prstGeom>
              <a:ln w="25400">
                <a:solidFill>
                  <a:srgbClr val="04487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52" name="组合 84"/>
              <p:cNvGrpSpPr/>
              <p:nvPr/>
            </p:nvGrpSpPr>
            <p:grpSpPr bwMode="auto">
              <a:xfrm>
                <a:off x="6298049" y="1397569"/>
                <a:ext cx="919239" cy="712882"/>
                <a:chOff x="6191369" y="1397569"/>
                <a:chExt cx="919239" cy="712882"/>
              </a:xfrm>
            </p:grpSpPr>
            <p:sp>
              <p:nvSpPr>
                <p:cNvPr id="86" name="矩形 85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6294533" y="1397569"/>
                  <a:ext cx="712631" cy="712882"/>
                </a:xfrm>
                <a:prstGeom prst="rect">
                  <a:avLst/>
                </a:prstGeom>
                <a:noFill/>
                <a:ln w="25400">
                  <a:solidFill>
                    <a:srgbClr val="04487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154" name="文本框 86"/>
                <p:cNvSpPr txBox="1">
                  <a:spLocks noChangeArrowhead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6191369" y="1397569"/>
                  <a:ext cx="919239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3600">
                      <a:solidFill>
                        <a:srgbClr val="044875"/>
                      </a:solidFill>
                      <a:latin typeface="Impact" panose="020B0806030902050204" pitchFamily="34" charset="0"/>
                    </a:rPr>
                    <a:t>03</a:t>
                  </a:r>
                  <a:endParaRPr lang="zh-CN" altLang="en-US" sz="3600">
                    <a:solidFill>
                      <a:srgbClr val="044875"/>
                    </a:solidFill>
                    <a:latin typeface="Impact" panose="020B0806030902050204" pitchFamily="34" charset="0"/>
                  </a:endParaRPr>
                </a:p>
              </p:txBody>
            </p:sp>
          </p:grpSp>
        </p:grpSp>
        <p:sp>
          <p:nvSpPr>
            <p:cNvPr id="141" name="Freeform 71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344512" y="4024381"/>
              <a:ext cx="511062" cy="541409"/>
            </a:xfrm>
            <a:custGeom>
              <a:avLst/>
              <a:gdLst>
                <a:gd name="T0" fmla="*/ 170 w 222"/>
                <a:gd name="T1" fmla="*/ 29 h 235"/>
                <a:gd name="T2" fmla="*/ 182 w 222"/>
                <a:gd name="T3" fmla="*/ 7 h 235"/>
                <a:gd name="T4" fmla="*/ 151 w 222"/>
                <a:gd name="T5" fmla="*/ 19 h 235"/>
                <a:gd name="T6" fmla="*/ 7 w 222"/>
                <a:gd name="T7" fmla="*/ 159 h 235"/>
                <a:gd name="T8" fmla="*/ 31 w 222"/>
                <a:gd name="T9" fmla="*/ 223 h 235"/>
                <a:gd name="T10" fmla="*/ 31 w 222"/>
                <a:gd name="T11" fmla="*/ 171 h 235"/>
                <a:gd name="T12" fmla="*/ 109 w 222"/>
                <a:gd name="T13" fmla="*/ 114 h 235"/>
                <a:gd name="T14" fmla="*/ 116 w 222"/>
                <a:gd name="T15" fmla="*/ 93 h 235"/>
                <a:gd name="T16" fmla="*/ 87 w 222"/>
                <a:gd name="T17" fmla="*/ 104 h 235"/>
                <a:gd name="T18" fmla="*/ 76 w 222"/>
                <a:gd name="T19" fmla="*/ 100 h 235"/>
                <a:gd name="T20" fmla="*/ 116 w 222"/>
                <a:gd name="T21" fmla="*/ 83 h 235"/>
                <a:gd name="T22" fmla="*/ 132 w 222"/>
                <a:gd name="T23" fmla="*/ 90 h 235"/>
                <a:gd name="T24" fmla="*/ 132 w 222"/>
                <a:gd name="T25" fmla="*/ 19 h 235"/>
                <a:gd name="T26" fmla="*/ 180 w 222"/>
                <a:gd name="T27" fmla="*/ 0 h 235"/>
                <a:gd name="T28" fmla="*/ 182 w 222"/>
                <a:gd name="T29" fmla="*/ 0 h 235"/>
                <a:gd name="T30" fmla="*/ 222 w 222"/>
                <a:gd name="T31" fmla="*/ 19 h 235"/>
                <a:gd name="T32" fmla="*/ 173 w 222"/>
                <a:gd name="T33" fmla="*/ 187 h 235"/>
                <a:gd name="T34" fmla="*/ 158 w 222"/>
                <a:gd name="T35" fmla="*/ 180 h 235"/>
                <a:gd name="T36" fmla="*/ 106 w 222"/>
                <a:gd name="T37" fmla="*/ 211 h 235"/>
                <a:gd name="T38" fmla="*/ 90 w 222"/>
                <a:gd name="T39" fmla="*/ 201 h 235"/>
                <a:gd name="T40" fmla="*/ 38 w 222"/>
                <a:gd name="T41" fmla="*/ 235 h 235"/>
                <a:gd name="T42" fmla="*/ 2 w 222"/>
                <a:gd name="T43" fmla="*/ 218 h 235"/>
                <a:gd name="T44" fmla="*/ 0 w 222"/>
                <a:gd name="T45" fmla="*/ 213 h 235"/>
                <a:gd name="T46" fmla="*/ 0 w 222"/>
                <a:gd name="T47" fmla="*/ 147 h 235"/>
                <a:gd name="T48" fmla="*/ 47 w 222"/>
                <a:gd name="T49" fmla="*/ 128 h 235"/>
                <a:gd name="T50" fmla="*/ 50 w 222"/>
                <a:gd name="T51" fmla="*/ 128 h 235"/>
                <a:gd name="T52" fmla="*/ 90 w 222"/>
                <a:gd name="T53" fmla="*/ 147 h 235"/>
                <a:gd name="T54" fmla="*/ 99 w 222"/>
                <a:gd name="T55" fmla="*/ 199 h 235"/>
                <a:gd name="T56" fmla="*/ 76 w 222"/>
                <a:gd name="T57" fmla="*/ 114 h 235"/>
                <a:gd name="T58" fmla="*/ 68 w 222"/>
                <a:gd name="T59" fmla="*/ 138 h 235"/>
                <a:gd name="T60" fmla="*/ 68 w 222"/>
                <a:gd name="T61" fmla="*/ 102 h 235"/>
                <a:gd name="T62" fmla="*/ 139 w 222"/>
                <a:gd name="T63" fmla="*/ 95 h 235"/>
                <a:gd name="T64" fmla="*/ 158 w 222"/>
                <a:gd name="T65" fmla="*/ 102 h 235"/>
                <a:gd name="T66" fmla="*/ 165 w 222"/>
                <a:gd name="T67" fmla="*/ 175 h 235"/>
                <a:gd name="T68" fmla="*/ 139 w 222"/>
                <a:gd name="T69" fmla="*/ 31 h 235"/>
                <a:gd name="T70" fmla="*/ 139 w 222"/>
                <a:gd name="T71" fmla="*/ 95 h 235"/>
                <a:gd name="T72" fmla="*/ 38 w 222"/>
                <a:gd name="T73" fmla="*/ 159 h 235"/>
                <a:gd name="T74" fmla="*/ 47 w 222"/>
                <a:gd name="T75" fmla="*/ 138 h 235"/>
                <a:gd name="T76" fmla="*/ 19 w 222"/>
                <a:gd name="T77" fmla="*/ 149 h 235"/>
                <a:gd name="T78" fmla="*/ 173 w 222"/>
                <a:gd name="T79" fmla="*/ 36 h 235"/>
                <a:gd name="T80" fmla="*/ 173 w 222"/>
                <a:gd name="T81" fmla="*/ 3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2" h="235">
                  <a:moveTo>
                    <a:pt x="151" y="19"/>
                  </a:moveTo>
                  <a:lnTo>
                    <a:pt x="170" y="29"/>
                  </a:lnTo>
                  <a:lnTo>
                    <a:pt x="203" y="19"/>
                  </a:lnTo>
                  <a:lnTo>
                    <a:pt x="182" y="7"/>
                  </a:lnTo>
                  <a:lnTo>
                    <a:pt x="151" y="19"/>
                  </a:lnTo>
                  <a:lnTo>
                    <a:pt x="151" y="19"/>
                  </a:lnTo>
                  <a:close/>
                  <a:moveTo>
                    <a:pt x="31" y="171"/>
                  </a:moveTo>
                  <a:lnTo>
                    <a:pt x="7" y="159"/>
                  </a:lnTo>
                  <a:lnTo>
                    <a:pt x="7" y="211"/>
                  </a:lnTo>
                  <a:lnTo>
                    <a:pt x="31" y="223"/>
                  </a:lnTo>
                  <a:lnTo>
                    <a:pt x="31" y="171"/>
                  </a:lnTo>
                  <a:lnTo>
                    <a:pt x="31" y="171"/>
                  </a:lnTo>
                  <a:close/>
                  <a:moveTo>
                    <a:pt x="87" y="104"/>
                  </a:moveTo>
                  <a:lnTo>
                    <a:pt x="109" y="114"/>
                  </a:lnTo>
                  <a:lnTo>
                    <a:pt x="137" y="102"/>
                  </a:lnTo>
                  <a:lnTo>
                    <a:pt x="116" y="93"/>
                  </a:lnTo>
                  <a:lnTo>
                    <a:pt x="87" y="104"/>
                  </a:lnTo>
                  <a:lnTo>
                    <a:pt x="87" y="104"/>
                  </a:lnTo>
                  <a:close/>
                  <a:moveTo>
                    <a:pt x="68" y="102"/>
                  </a:moveTo>
                  <a:lnTo>
                    <a:pt x="76" y="100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8" y="83"/>
                  </a:lnTo>
                  <a:lnTo>
                    <a:pt x="132" y="90"/>
                  </a:lnTo>
                  <a:lnTo>
                    <a:pt x="132" y="24"/>
                  </a:lnTo>
                  <a:lnTo>
                    <a:pt x="132" y="19"/>
                  </a:lnTo>
                  <a:lnTo>
                    <a:pt x="139" y="14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215" y="14"/>
                  </a:lnTo>
                  <a:lnTo>
                    <a:pt x="222" y="19"/>
                  </a:lnTo>
                  <a:lnTo>
                    <a:pt x="222" y="168"/>
                  </a:lnTo>
                  <a:lnTo>
                    <a:pt x="173" y="187"/>
                  </a:lnTo>
                  <a:lnTo>
                    <a:pt x="168" y="185"/>
                  </a:lnTo>
                  <a:lnTo>
                    <a:pt x="158" y="180"/>
                  </a:lnTo>
                  <a:lnTo>
                    <a:pt x="158" y="192"/>
                  </a:lnTo>
                  <a:lnTo>
                    <a:pt x="106" y="211"/>
                  </a:lnTo>
                  <a:lnTo>
                    <a:pt x="102" y="209"/>
                  </a:lnTo>
                  <a:lnTo>
                    <a:pt x="90" y="201"/>
                  </a:lnTo>
                  <a:lnTo>
                    <a:pt x="90" y="216"/>
                  </a:lnTo>
                  <a:lnTo>
                    <a:pt x="38" y="235"/>
                  </a:lnTo>
                  <a:lnTo>
                    <a:pt x="33" y="232"/>
                  </a:lnTo>
                  <a:lnTo>
                    <a:pt x="2" y="218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154"/>
                  </a:lnTo>
                  <a:lnTo>
                    <a:pt x="0" y="147"/>
                  </a:lnTo>
                  <a:lnTo>
                    <a:pt x="7" y="145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50" y="128"/>
                  </a:lnTo>
                  <a:lnTo>
                    <a:pt x="80" y="145"/>
                  </a:lnTo>
                  <a:lnTo>
                    <a:pt x="90" y="147"/>
                  </a:lnTo>
                  <a:lnTo>
                    <a:pt x="90" y="194"/>
                  </a:lnTo>
                  <a:lnTo>
                    <a:pt x="99" y="199"/>
                  </a:lnTo>
                  <a:lnTo>
                    <a:pt x="99" y="126"/>
                  </a:lnTo>
                  <a:lnTo>
                    <a:pt x="76" y="114"/>
                  </a:lnTo>
                  <a:lnTo>
                    <a:pt x="76" y="142"/>
                  </a:lnTo>
                  <a:lnTo>
                    <a:pt x="68" y="138"/>
                  </a:lnTo>
                  <a:lnTo>
                    <a:pt x="68" y="109"/>
                  </a:lnTo>
                  <a:lnTo>
                    <a:pt x="68" y="102"/>
                  </a:lnTo>
                  <a:lnTo>
                    <a:pt x="68" y="102"/>
                  </a:lnTo>
                  <a:close/>
                  <a:moveTo>
                    <a:pt x="139" y="95"/>
                  </a:moveTo>
                  <a:lnTo>
                    <a:pt x="149" y="100"/>
                  </a:lnTo>
                  <a:lnTo>
                    <a:pt x="158" y="102"/>
                  </a:lnTo>
                  <a:lnTo>
                    <a:pt x="158" y="171"/>
                  </a:lnTo>
                  <a:lnTo>
                    <a:pt x="165" y="175"/>
                  </a:lnTo>
                  <a:lnTo>
                    <a:pt x="165" y="43"/>
                  </a:lnTo>
                  <a:lnTo>
                    <a:pt x="139" y="31"/>
                  </a:lnTo>
                  <a:lnTo>
                    <a:pt x="139" y="95"/>
                  </a:lnTo>
                  <a:lnTo>
                    <a:pt x="139" y="95"/>
                  </a:lnTo>
                  <a:close/>
                  <a:moveTo>
                    <a:pt x="19" y="149"/>
                  </a:moveTo>
                  <a:lnTo>
                    <a:pt x="38" y="159"/>
                  </a:lnTo>
                  <a:lnTo>
                    <a:pt x="71" y="147"/>
                  </a:lnTo>
                  <a:lnTo>
                    <a:pt x="47" y="138"/>
                  </a:lnTo>
                  <a:lnTo>
                    <a:pt x="19" y="149"/>
                  </a:lnTo>
                  <a:lnTo>
                    <a:pt x="19" y="149"/>
                  </a:lnTo>
                  <a:close/>
                  <a:moveTo>
                    <a:pt x="173" y="38"/>
                  </a:moveTo>
                  <a:lnTo>
                    <a:pt x="173" y="36"/>
                  </a:lnTo>
                  <a:lnTo>
                    <a:pt x="173" y="38"/>
                  </a:lnTo>
                  <a:lnTo>
                    <a:pt x="173" y="38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4"/>
            </p:custDataLst>
          </p:nvPr>
        </p:nvGrpSpPr>
        <p:grpSpPr bwMode="auto">
          <a:xfrm>
            <a:off x="3724678" y="3796763"/>
            <a:ext cx="4843462" cy="712788"/>
            <a:chOff x="309691" y="2998271"/>
            <a:chExt cx="4842391" cy="712882"/>
          </a:xfrm>
        </p:grpSpPr>
        <p:grpSp>
          <p:nvGrpSpPr>
            <p:cNvPr id="4131" name="组合 71"/>
            <p:cNvGrpSpPr/>
            <p:nvPr/>
          </p:nvGrpSpPr>
          <p:grpSpPr bwMode="auto">
            <a:xfrm>
              <a:off x="309691" y="2998271"/>
              <a:ext cx="4842391" cy="712882"/>
              <a:chOff x="6298049" y="1397569"/>
              <a:chExt cx="4842391" cy="712882"/>
            </a:xfrm>
          </p:grpSpPr>
          <p:sp>
            <p:nvSpPr>
              <p:cNvPr id="4133" name="文本框 73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8009760" y="1506484"/>
                <a:ext cx="2840404" cy="523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dirty="0">
                    <a:solidFill>
                      <a:srgbClr val="04487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预处理方案比较</a:t>
                </a:r>
              </a:p>
            </p:txBody>
          </p:sp>
          <p:sp>
            <p:nvSpPr>
              <p:cNvPr id="75" name="矩形 74"/>
              <p:cNvSpPr/>
              <p:nvPr>
                <p:custDataLst>
                  <p:tags r:id="rId7"/>
                </p:custDataLst>
              </p:nvPr>
            </p:nvSpPr>
            <p:spPr>
              <a:xfrm>
                <a:off x="7180504" y="1397569"/>
                <a:ext cx="3959936" cy="712882"/>
              </a:xfrm>
              <a:prstGeom prst="rect">
                <a:avLst/>
              </a:prstGeom>
              <a:noFill/>
              <a:ln w="25400">
                <a:solidFill>
                  <a:srgbClr val="0448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6" name="直接连接符 75"/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8045500" y="1397569"/>
                <a:ext cx="12697" cy="712882"/>
              </a:xfrm>
              <a:prstGeom prst="line">
                <a:avLst/>
              </a:prstGeom>
              <a:ln w="25400">
                <a:solidFill>
                  <a:srgbClr val="04487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36" name="组合 76"/>
              <p:cNvGrpSpPr/>
              <p:nvPr/>
            </p:nvGrpSpPr>
            <p:grpSpPr bwMode="auto">
              <a:xfrm>
                <a:off x="6298049" y="1397569"/>
                <a:ext cx="919239" cy="712882"/>
                <a:chOff x="6191369" y="1397569"/>
                <a:chExt cx="919239" cy="712882"/>
              </a:xfrm>
            </p:grpSpPr>
            <p:sp>
              <p:nvSpPr>
                <p:cNvPr id="78" name="矩形 77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6294533" y="1397569"/>
                  <a:ext cx="712631" cy="712882"/>
                </a:xfrm>
                <a:prstGeom prst="rect">
                  <a:avLst/>
                </a:prstGeom>
                <a:noFill/>
                <a:ln w="25400">
                  <a:solidFill>
                    <a:srgbClr val="04487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138" name="文本框 78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6191369" y="1397569"/>
                  <a:ext cx="919239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3600">
                      <a:solidFill>
                        <a:srgbClr val="044875"/>
                      </a:solidFill>
                      <a:latin typeface="Impact" panose="020B0806030902050204" pitchFamily="34" charset="0"/>
                    </a:rPr>
                    <a:t>02</a:t>
                  </a:r>
                  <a:endParaRPr lang="zh-CN" altLang="en-US" sz="3600">
                    <a:solidFill>
                      <a:srgbClr val="044875"/>
                    </a:solidFill>
                    <a:latin typeface="Impact" panose="020B0806030902050204" pitchFamily="34" charset="0"/>
                  </a:endParaRPr>
                </a:p>
              </p:txBody>
            </p:sp>
          </p:grpSp>
        </p:grpSp>
        <p:sp>
          <p:nvSpPr>
            <p:cNvPr id="140" name="Freeform 30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1401649" y="3137989"/>
              <a:ext cx="401548" cy="528708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348105" y="897890"/>
            <a:ext cx="9836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044875"/>
                </a:solidFill>
                <a:latin typeface="+mj-lt"/>
                <a:ea typeface="+mn-ea"/>
                <a:sym typeface="+mn-ea"/>
              </a:rPr>
              <a:t>目录</a:t>
            </a:r>
            <a:endParaRPr lang="en-US" altLang="zh-CN" sz="2800" b="1" dirty="0">
              <a:solidFill>
                <a:srgbClr val="044875"/>
              </a:solidFill>
              <a:latin typeface="+mj-lt"/>
              <a:ea typeface="+mn-ea"/>
              <a:sym typeface="+mn-ea"/>
            </a:endParaRPr>
          </a:p>
        </p:txBody>
      </p:sp>
      <p:cxnSp>
        <p:nvCxnSpPr>
          <p:cNvPr id="157" name="直接连接符 156"/>
          <p:cNvCxnSpPr/>
          <p:nvPr/>
        </p:nvCxnSpPr>
        <p:spPr>
          <a:xfrm flipV="1">
            <a:off x="3913644" y="1531772"/>
            <a:ext cx="4773295" cy="0"/>
          </a:xfrm>
          <a:prstGeom prst="line">
            <a:avLst/>
          </a:prstGeom>
          <a:ln w="25400">
            <a:solidFill>
              <a:srgbClr val="0448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1925015" y="6517456"/>
            <a:ext cx="240323" cy="365125"/>
          </a:xfrm>
        </p:spPr>
        <p:txBody>
          <a:bodyPr/>
          <a:lstStyle/>
          <a:p>
            <a:r>
              <a:rPr lang="en-US" altLang="zh-CN" sz="1400" b="1" dirty="0">
                <a:solidFill>
                  <a:schemeClr val="accent5"/>
                </a:solidFill>
              </a:rPr>
              <a:t>8</a:t>
            </a:r>
            <a:endParaRPr lang="zh-CN" altLang="en-US" sz="1400" b="1" dirty="0">
              <a:solidFill>
                <a:schemeClr val="accent5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4C50000-874F-22D3-CFF7-B5334A143380}"/>
              </a:ext>
            </a:extLst>
          </p:cNvPr>
          <p:cNvGrpSpPr/>
          <p:nvPr/>
        </p:nvGrpSpPr>
        <p:grpSpPr bwMode="auto">
          <a:xfrm>
            <a:off x="550863" y="82550"/>
            <a:ext cx="3541712" cy="583565"/>
            <a:chOff x="551544" y="82976"/>
            <a:chExt cx="3540396" cy="582556"/>
          </a:xfrm>
        </p:grpSpPr>
        <p:sp>
          <p:nvSpPr>
            <p:cNvPr id="9" name="文本框 4">
              <a:extLst>
                <a:ext uri="{FF2B5EF4-FFF2-40B4-BE49-F238E27FC236}">
                  <a16:creationId xmlns:a16="http://schemas.microsoft.com/office/drawing/2014/main" id="{7509A794-B393-5610-5E89-C27FD98B9F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" y="111278"/>
              <a:ext cx="3291840" cy="52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镜检工作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B968277-861E-88C3-7147-E22CE5A1DDB3}"/>
                </a:ext>
              </a:extLst>
            </p:cNvPr>
            <p:cNvSpPr txBox="1"/>
            <p:nvPr/>
          </p:nvSpPr>
          <p:spPr>
            <a:xfrm>
              <a:off x="551544" y="82976"/>
              <a:ext cx="723631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01</a:t>
              </a:r>
              <a:endParaRPr lang="zh-CN" altLang="en-US" sz="3200" dirty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pic>
        <p:nvPicPr>
          <p:cNvPr id="61" name="图片 60">
            <a:extLst>
              <a:ext uri="{FF2B5EF4-FFF2-40B4-BE49-F238E27FC236}">
                <a16:creationId xmlns:a16="http://schemas.microsoft.com/office/drawing/2014/main" id="{D4AF8AF9-21FF-A0D1-2B35-554CDF087E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34" y="1299263"/>
            <a:ext cx="3151317" cy="23738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16DE9502-61AE-D99C-F126-09C69F34B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965" y="1756131"/>
            <a:ext cx="1342814" cy="758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2438-80-4 L(-)岩藻糖 cas号2438-80-4分子式、结构式、MSDS、熔点、沸点">
            <a:extLst>
              <a:ext uri="{FF2B5EF4-FFF2-40B4-BE49-F238E27FC236}">
                <a16:creationId xmlns:a16="http://schemas.microsoft.com/office/drawing/2014/main" id="{FF2AF36C-AF2E-5DE4-8270-1659A63D0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196" y="166566"/>
            <a:ext cx="1401453" cy="1407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多糖结构,多糖,多糖示意图_大山谷图库">
            <a:extLst>
              <a:ext uri="{FF2B5EF4-FFF2-40B4-BE49-F238E27FC236}">
                <a16:creationId xmlns:a16="http://schemas.microsoft.com/office/drawing/2014/main" id="{A8EE8ADB-D969-9EAE-411D-D6B4E093B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649" y="2626120"/>
            <a:ext cx="1709087" cy="1513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326CC9E1-151A-7F4E-325D-2D76FCAEF96F}"/>
              </a:ext>
            </a:extLst>
          </p:cNvPr>
          <p:cNvSpPr txBox="1"/>
          <p:nvPr/>
        </p:nvSpPr>
        <p:spPr>
          <a:xfrm>
            <a:off x="5686693" y="6324217"/>
            <a:ext cx="2249594" cy="37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镜检观察胞外</a:t>
            </a:r>
            <a:r>
              <a:rPr lang="en-US" altLang="zh-CN" b="1" dirty="0"/>
              <a:t>EPS</a:t>
            </a:r>
            <a:endParaRPr lang="zh-CN" altLang="en-US" b="1" dirty="0"/>
          </a:p>
        </p:txBody>
      </p:sp>
      <p:sp>
        <p:nvSpPr>
          <p:cNvPr id="1024" name="文本框 1023">
            <a:extLst>
              <a:ext uri="{FF2B5EF4-FFF2-40B4-BE49-F238E27FC236}">
                <a16:creationId xmlns:a16="http://schemas.microsoft.com/office/drawing/2014/main" id="{D2A4785A-0163-7CF2-DF0D-CB2C3B9E2014}"/>
              </a:ext>
            </a:extLst>
          </p:cNvPr>
          <p:cNvSpPr txBox="1"/>
          <p:nvPr/>
        </p:nvSpPr>
        <p:spPr>
          <a:xfrm>
            <a:off x="1374232" y="4151556"/>
            <a:ext cx="1653319" cy="37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培养藻种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96C7E6-2177-F9F1-0F21-F0CF4EBEFBF6}"/>
              </a:ext>
            </a:extLst>
          </p:cNvPr>
          <p:cNvSpPr txBox="1"/>
          <p:nvPr/>
        </p:nvSpPr>
        <p:spPr>
          <a:xfrm>
            <a:off x="7859635" y="3893278"/>
            <a:ext cx="161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理化性质分析</a:t>
            </a:r>
          </a:p>
        </p:txBody>
      </p:sp>
      <p:pic>
        <p:nvPicPr>
          <p:cNvPr id="16" name="Picture 4" descr="多糖降解分析">
            <a:extLst>
              <a:ext uri="{FF2B5EF4-FFF2-40B4-BE49-F238E27FC236}">
                <a16:creationId xmlns:a16="http://schemas.microsoft.com/office/drawing/2014/main" id="{FEFEF255-2EF1-C950-C37F-461E4073A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19" y="957781"/>
            <a:ext cx="3690478" cy="247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04F9EA6-0153-E74C-0568-4920A9324A0E}"/>
              </a:ext>
            </a:extLst>
          </p:cNvPr>
          <p:cNvCxnSpPr>
            <a:cxnSpLocks/>
          </p:cNvCxnSpPr>
          <p:nvPr/>
        </p:nvCxnSpPr>
        <p:spPr>
          <a:xfrm>
            <a:off x="8260597" y="2553680"/>
            <a:ext cx="1464975" cy="601793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B1A6B49-AF72-FE8A-D1C4-F75670A07804}"/>
              </a:ext>
            </a:extLst>
          </p:cNvPr>
          <p:cNvCxnSpPr>
            <a:cxnSpLocks/>
          </p:cNvCxnSpPr>
          <p:nvPr/>
        </p:nvCxnSpPr>
        <p:spPr>
          <a:xfrm flipV="1">
            <a:off x="8260597" y="2135137"/>
            <a:ext cx="1074265" cy="418543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78E32E4C-8D1B-5F2F-AE1C-6498FDDFA549}"/>
              </a:ext>
            </a:extLst>
          </p:cNvPr>
          <p:cNvCxnSpPr>
            <a:cxnSpLocks/>
          </p:cNvCxnSpPr>
          <p:nvPr/>
        </p:nvCxnSpPr>
        <p:spPr>
          <a:xfrm flipV="1">
            <a:off x="8260597" y="1756131"/>
            <a:ext cx="404581" cy="7975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8C6F97E-C20E-FC5D-EF02-5B465E1BBC0F}"/>
              </a:ext>
            </a:extLst>
          </p:cNvPr>
          <p:cNvSpPr txBox="1"/>
          <p:nvPr/>
        </p:nvSpPr>
        <p:spPr>
          <a:xfrm>
            <a:off x="216227" y="4778252"/>
            <a:ext cx="3969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培养物中收获的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 </a:t>
            </a:r>
            <a:r>
              <a:rPr lang="en-US" altLang="zh-CN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μL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细胞培养物等分试样悬浮</a:t>
            </a:r>
            <a:r>
              <a:rPr lang="zh-CN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于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20 </a:t>
            </a:r>
            <a:r>
              <a:rPr lang="en-US" altLang="zh-CN" sz="1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μL</a:t>
            </a:r>
            <a:r>
              <a:rPr lang="en-US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印度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墨水（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Daiso Co. Ltd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，东京，日本）中观察，测量了细胞的内径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(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Φic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和外径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(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Φec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82280BB-BBD1-0CD1-03A0-263A8BC74AB9}"/>
              </a:ext>
            </a:extLst>
          </p:cNvPr>
          <p:cNvGrpSpPr/>
          <p:nvPr/>
        </p:nvGrpSpPr>
        <p:grpSpPr>
          <a:xfrm>
            <a:off x="4331409" y="4506595"/>
            <a:ext cx="6907521" cy="1732992"/>
            <a:chOff x="1439839" y="4151556"/>
            <a:chExt cx="8808384" cy="2055128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7EC8E0B-C3EF-FE41-D5C3-AAF2873875F8}"/>
                </a:ext>
              </a:extLst>
            </p:cNvPr>
            <p:cNvGrpSpPr/>
            <p:nvPr/>
          </p:nvGrpSpPr>
          <p:grpSpPr>
            <a:xfrm>
              <a:off x="5558000" y="4151556"/>
              <a:ext cx="4690223" cy="2055128"/>
              <a:chOff x="4577045" y="4314842"/>
              <a:chExt cx="4476615" cy="2002303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FC7628DA-FD60-3DB6-0752-62B876AB4746}"/>
                  </a:ext>
                </a:extLst>
              </p:cNvPr>
              <p:cNvGrpSpPr/>
              <p:nvPr/>
            </p:nvGrpSpPr>
            <p:grpSpPr>
              <a:xfrm>
                <a:off x="4577045" y="4321435"/>
                <a:ext cx="2984410" cy="1995710"/>
                <a:chOff x="4577045" y="4321435"/>
                <a:chExt cx="2984410" cy="1995710"/>
              </a:xfrm>
            </p:grpSpPr>
            <p:pic>
              <p:nvPicPr>
                <p:cNvPr id="5" name="图片 4">
                  <a:extLst>
                    <a:ext uri="{FF2B5EF4-FFF2-40B4-BE49-F238E27FC236}">
                      <a16:creationId xmlns:a16="http://schemas.microsoft.com/office/drawing/2014/main" id="{E3AC9ACB-3B16-4216-8F00-0B2C680F04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77045" y="4327150"/>
                  <a:ext cx="1492205" cy="1989995"/>
                </a:xfrm>
                <a:prstGeom prst="roundRect">
                  <a:avLst>
                    <a:gd name="adj" fmla="val 4167"/>
                  </a:avLst>
                </a:prstGeom>
                <a:solidFill>
                  <a:srgbClr val="FFFFFF"/>
                </a:solidFill>
                <a:ln w="76200" cap="sq">
                  <a:solidFill>
                    <a:srgbClr val="EAEAEA"/>
                  </a:solidFill>
                  <a:miter lim="800000"/>
                </a:ln>
                <a:effectLst>
                  <a:reflection blurRad="12700" stA="33000" endPos="28000" dist="5000" dir="5400000" sy="-100000" algn="bl" rotWithShape="0"/>
                </a:effectLst>
                <a:scene3d>
                  <a:camera prst="orthographicFront"/>
                  <a:lightRig rig="threePt" dir="t">
                    <a:rot lat="0" lon="0" rev="2700000"/>
                  </a:lightRig>
                </a:scene3d>
                <a:sp3d contourW="6350">
                  <a:bevelT h="38100"/>
                  <a:contourClr>
                    <a:srgbClr val="C0C0C0"/>
                  </a:contourClr>
                </a:sp3d>
              </p:spPr>
            </p:pic>
            <p:pic>
              <p:nvPicPr>
                <p:cNvPr id="7" name="图片 6">
                  <a:extLst>
                    <a:ext uri="{FF2B5EF4-FFF2-40B4-BE49-F238E27FC236}">
                      <a16:creationId xmlns:a16="http://schemas.microsoft.com/office/drawing/2014/main" id="{74C615EB-2955-D72B-D610-665831D792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250" y="4321435"/>
                  <a:ext cx="1492205" cy="1989995"/>
                </a:xfrm>
                <a:prstGeom prst="roundRect">
                  <a:avLst>
                    <a:gd name="adj" fmla="val 4167"/>
                  </a:avLst>
                </a:prstGeom>
                <a:solidFill>
                  <a:srgbClr val="FFFFFF"/>
                </a:solidFill>
                <a:ln w="76200" cap="sq">
                  <a:solidFill>
                    <a:srgbClr val="EAEAEA"/>
                  </a:solidFill>
                  <a:miter lim="800000"/>
                </a:ln>
                <a:effectLst>
                  <a:reflection blurRad="12700" stA="33000" endPos="28000" dist="5000" dir="5400000" sy="-100000" algn="bl" rotWithShape="0"/>
                </a:effectLst>
                <a:scene3d>
                  <a:camera prst="orthographicFront"/>
                  <a:lightRig rig="threePt" dir="t">
                    <a:rot lat="0" lon="0" rev="2700000"/>
                  </a:lightRig>
                </a:scene3d>
                <a:sp3d contourW="6350">
                  <a:bevelT h="38100"/>
                  <a:contourClr>
                    <a:srgbClr val="C0C0C0"/>
                  </a:contourClr>
                </a:sp3d>
              </p:spPr>
            </p:pic>
          </p:grpSp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16A0BCF5-4307-981E-2638-ACDA5BEC8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61455" y="4314842"/>
                <a:ext cx="1492205" cy="1989995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76200" cap="sq">
                <a:solidFill>
                  <a:srgbClr val="EAEAEA"/>
                </a:solidFill>
                <a:miter lim="800000"/>
              </a:ln>
              <a:effectLst>
                <a:reflection blurRad="12700" stA="33000" endPos="28000" dist="5000" dir="5400000" sy="-100000" algn="bl" rotWithShape="0"/>
              </a:effectLst>
              <a:scene3d>
                <a:camera prst="orthographicFront"/>
                <a:lightRig rig="threePt" dir="t">
                  <a:rot lat="0" lon="0" rev="2700000"/>
                </a:lightRig>
              </a:scene3d>
              <a:sp3d contourW="6350">
                <a:bevelT h="38100"/>
                <a:contourClr>
                  <a:srgbClr val="C0C0C0"/>
                </a:contourClr>
              </a:sp3d>
            </p:spPr>
          </p:pic>
        </p:grp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B2ADBD9C-0892-A2A0-6309-F5F5AC47D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691" t="7555" r="7198" b="17508"/>
            <a:stretch/>
          </p:blipFill>
          <p:spPr>
            <a:xfrm>
              <a:off x="1439839" y="4158323"/>
              <a:ext cx="4025227" cy="204249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17"/>
    </mc:Choice>
    <mc:Fallback xmlns="">
      <p:transition advTm="61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722FDA59-F055-DE80-A68F-404100F7B2F6}"/>
              </a:ext>
            </a:extLst>
          </p:cNvPr>
          <p:cNvGrpSpPr/>
          <p:nvPr/>
        </p:nvGrpSpPr>
        <p:grpSpPr bwMode="auto">
          <a:xfrm>
            <a:off x="0" y="804030"/>
            <a:ext cx="12115800" cy="176212"/>
            <a:chOff x="85495" y="1285875"/>
            <a:chExt cx="9058505" cy="175362"/>
          </a:xfrm>
          <a:gradFill flip="none" rotWithShape="1">
            <a:gsLst>
              <a:gs pos="100000">
                <a:srgbClr val="002060"/>
              </a:gs>
              <a:gs pos="0">
                <a:schemeClr val="accent5">
                  <a:lumMod val="0"/>
                  <a:lumOff val="100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/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9CA4AE11-0C47-931B-BE9B-CDC3067BAF3B}"/>
                </a:ext>
              </a:extLst>
            </p:cNvPr>
            <p:cNvSpPr/>
            <p:nvPr/>
          </p:nvSpPr>
          <p:spPr>
            <a:xfrm>
              <a:off x="387128" y="1383825"/>
              <a:ext cx="8756872" cy="77412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等线"/>
                <a:ea typeface="等线"/>
                <a:cs typeface="+mn-cs"/>
              </a:endParaRPr>
            </a:p>
          </p:txBody>
        </p:sp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F81D66CE-FB45-FB1C-483D-4864019606BB}"/>
                </a:ext>
              </a:extLst>
            </p:cNvPr>
            <p:cNvSpPr/>
            <p:nvPr/>
          </p:nvSpPr>
          <p:spPr>
            <a:xfrm flipV="1">
              <a:off x="85495" y="1285875"/>
              <a:ext cx="234956" cy="175362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等线"/>
                <a:ea typeface="等线"/>
                <a:cs typeface="+mn-cs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57B567CA-874F-F53B-C781-76F5EDD3E158}"/>
              </a:ext>
            </a:extLst>
          </p:cNvPr>
          <p:cNvSpPr txBox="1"/>
          <p:nvPr/>
        </p:nvSpPr>
        <p:spPr>
          <a:xfrm>
            <a:off x="358846" y="219255"/>
            <a:ext cx="9675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实验方法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-EPS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提取方法比较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21DF868-83BD-46BA-FA85-59610552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40" y="1236929"/>
            <a:ext cx="5432354" cy="52891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819D672-B70F-2A24-9846-D37D35E42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007" y="1159076"/>
            <a:ext cx="5288140" cy="544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7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3DA1A-FA58-A9DA-A9ED-D0F7D4D5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6">
            <a:extLst>
              <a:ext uri="{FF2B5EF4-FFF2-40B4-BE49-F238E27FC236}">
                <a16:creationId xmlns:a16="http://schemas.microsoft.com/office/drawing/2014/main" id="{699D11E9-D17F-59E7-8620-8FDBE217E1BC}"/>
              </a:ext>
            </a:extLst>
          </p:cNvPr>
          <p:cNvGrpSpPr/>
          <p:nvPr/>
        </p:nvGrpSpPr>
        <p:grpSpPr bwMode="auto">
          <a:xfrm>
            <a:off x="0" y="804030"/>
            <a:ext cx="12115800" cy="176212"/>
            <a:chOff x="85495" y="1285875"/>
            <a:chExt cx="9058505" cy="175362"/>
          </a:xfrm>
          <a:gradFill flip="none" rotWithShape="1">
            <a:gsLst>
              <a:gs pos="100000">
                <a:srgbClr val="002060"/>
              </a:gs>
              <a:gs pos="0">
                <a:schemeClr val="accent5">
                  <a:lumMod val="0"/>
                  <a:lumOff val="100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/>
        </p:grpSpPr>
        <p:sp>
          <p:nvSpPr>
            <p:cNvPr id="33" name="Rectangle 7">
              <a:extLst>
                <a:ext uri="{FF2B5EF4-FFF2-40B4-BE49-F238E27FC236}">
                  <a16:creationId xmlns:a16="http://schemas.microsoft.com/office/drawing/2014/main" id="{44851FEA-6726-E4F7-40B0-98AF7C3079FB}"/>
                </a:ext>
              </a:extLst>
            </p:cNvPr>
            <p:cNvSpPr/>
            <p:nvPr/>
          </p:nvSpPr>
          <p:spPr>
            <a:xfrm>
              <a:off x="387128" y="1383825"/>
              <a:ext cx="8756872" cy="77412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FCFA8206-2416-14A9-2DB4-12136915D58A}"/>
                </a:ext>
              </a:extLst>
            </p:cNvPr>
            <p:cNvSpPr/>
            <p:nvPr/>
          </p:nvSpPr>
          <p:spPr>
            <a:xfrm flipV="1">
              <a:off x="85495" y="1285875"/>
              <a:ext cx="234956" cy="175362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F24652D-6379-5B06-D5AD-6BBEDC96607D}"/>
              </a:ext>
            </a:extLst>
          </p:cNvPr>
          <p:cNvSpPr txBox="1"/>
          <p:nvPr/>
        </p:nvSpPr>
        <p:spPr>
          <a:xfrm>
            <a:off x="358845" y="200725"/>
            <a:ext cx="96758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实验方法</a:t>
            </a:r>
            <a:r>
              <a:rPr lang="en-US" altLang="zh-CN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	</a:t>
            </a:r>
            <a:r>
              <a:rPr lang="en-US" altLang="zh-CN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EPS</a:t>
            </a: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 action="ppaction://hlinkfile"/>
              </a:rPr>
              <a:t>提取方法比较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1015A8F-293E-4FF9-FCAB-77A7E28C72D2}"/>
              </a:ext>
            </a:extLst>
          </p:cNvPr>
          <p:cNvSpPr txBox="1"/>
          <p:nvPr/>
        </p:nvSpPr>
        <p:spPr>
          <a:xfrm>
            <a:off x="9440598" y="4302633"/>
            <a:ext cx="607663" cy="278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84BC628-A19E-7708-1425-0878075B1F26}"/>
              </a:ext>
            </a:extLst>
          </p:cNvPr>
          <p:cNvSpPr txBox="1"/>
          <p:nvPr/>
        </p:nvSpPr>
        <p:spPr>
          <a:xfrm>
            <a:off x="9483649" y="4626078"/>
            <a:ext cx="521560" cy="2787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HERE</a:t>
            </a:r>
            <a:endParaRPr lang="zh-CN" altLang="en-US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507A77FA-9BA5-7714-9AAF-EC3630764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602091"/>
              </p:ext>
            </p:extLst>
          </p:nvPr>
        </p:nvGraphicFramePr>
        <p:xfrm>
          <a:off x="327546" y="1285875"/>
          <a:ext cx="11366048" cy="508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08">
                  <a:extLst>
                    <a:ext uri="{9D8B030D-6E8A-4147-A177-3AD203B41FA5}">
                      <a16:colId xmlns:a16="http://schemas.microsoft.com/office/drawing/2014/main" val="1772316028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1120115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2185822028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3110038957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3244540665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3722451430"/>
                    </a:ext>
                  </a:extLst>
                </a:gridCol>
                <a:gridCol w="1836095">
                  <a:extLst>
                    <a:ext uri="{9D8B030D-6E8A-4147-A177-3AD203B41FA5}">
                      <a16:colId xmlns:a16="http://schemas.microsoft.com/office/drawing/2014/main" val="796244277"/>
                    </a:ext>
                  </a:extLst>
                </a:gridCol>
              </a:tblGrid>
              <a:tr h="675674"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EDTA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NaOH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阳离子交换树脂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32656"/>
                  </a:ext>
                </a:extLst>
              </a:tr>
              <a:tr h="11484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微囊藻属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°C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min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7500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分钟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W/mL</a:t>
                      </a:r>
                      <a:r>
                        <a:rPr lang="zh-CN" altLang="pl-PL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pl-PL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s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 g/g 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hlinkClick r:id="rId4" tooltip="Learn more about dry cells from ScienceDirect's AI-generated Topic Pages"/>
                        </a:rPr>
                        <a:t>干细胞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 h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pH 11 2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 g/g 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hlinkClick r:id="rId5" tooltip="Learn more about wet cells from ScienceDirect's AI-generated Topic Pages"/>
                        </a:rPr>
                        <a:t>湿细胞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 h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3655375"/>
                  </a:ext>
                </a:extLst>
              </a:tr>
              <a:tr h="965248">
                <a:tc gridSpan="7">
                  <a:txBody>
                    <a:bodyPr/>
                    <a:lstStyle/>
                    <a:p>
                      <a:pPr algn="ctr"/>
                      <a:r>
                        <a:rPr lang="zh-CN" altLang="en-US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加热辅助提取（</a:t>
                      </a:r>
                      <a:r>
                        <a:rPr lang="en-US" altLang="zh-CN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°C</a:t>
                      </a:r>
                      <a:r>
                        <a:rPr lang="zh-CN" altLang="en-US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min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）的效率优于其他五种测试方法的效率，其顺序为 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CER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 g/g 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hlinkClick r:id="rId5" tooltip="Learn more about wet cells from ScienceDirect's AI-generated Topic Pages"/>
                        </a:rPr>
                        <a:t>湿细胞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 h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超声辅助（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W/mL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s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 EDTA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 g/g 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hlinkClick r:id="rId4" tooltip="Learn more about dry cells from ScienceDirect's AI-generated Topic Pages"/>
                        </a:rPr>
                        <a:t>干细胞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 h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离心辅助（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7500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分钟）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 NaOH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pH 11 2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小时）。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844858"/>
                  </a:ext>
                </a:extLst>
              </a:tr>
              <a:tr h="11484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珊藻属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°C 10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分钟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12,500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</a:t>
                      </a:r>
                      <a:r>
                        <a:rPr lang="zh-CN" altLang="en-US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 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分钟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W/mL</a:t>
                      </a:r>
                      <a:r>
                        <a:rPr lang="zh-CN" altLang="pl-PL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pl-PL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 </a:t>
                      </a:r>
                      <a:r>
                        <a:rPr lang="zh-CN" altLang="pl-PL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秒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 g/g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干细胞，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pH 10,2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g/g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湿细胞，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6183305"/>
                  </a:ext>
                </a:extLst>
              </a:tr>
              <a:tr h="1148476">
                <a:tc gridSpan="7">
                  <a:txBody>
                    <a:bodyPr/>
                    <a:lstStyle/>
                    <a:p>
                      <a:pPr algn="ctr"/>
                      <a:r>
                        <a:rPr lang="zh-CN" altLang="en-US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加热辅助（</a:t>
                      </a:r>
                      <a:r>
                        <a:rPr lang="en-US" altLang="zh-CN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°C 10 </a:t>
                      </a:r>
                      <a:r>
                        <a:rPr lang="zh-CN" altLang="en-US" sz="1800" b="0" i="0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分钟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 CER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 g/g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湿细胞，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超声辅助（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W/mL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秒）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 EDTA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 g/g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干细胞，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离心辅助（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12,500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</a:t>
                      </a:r>
                      <a:r>
                        <a:rPr lang="zh-CN" altLang="en-US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，</a:t>
                      </a:r>
                      <a:r>
                        <a:rPr lang="en-US" altLang="zh-CN" sz="1800" b="0" i="1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 分钟）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&gt; NaOH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处理（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pH 10,2 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小时）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54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03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512"/>
    </mc:Choice>
    <mc:Fallback xmlns="">
      <p:transition spd="slow" advTm="5351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CFED-522C-AE03-2A38-A84D67245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04A93CB5-17CC-99D1-A810-E7F7C34FEC66}"/>
              </a:ext>
            </a:extLst>
          </p:cNvPr>
          <p:cNvGrpSpPr/>
          <p:nvPr/>
        </p:nvGrpSpPr>
        <p:grpSpPr bwMode="auto">
          <a:xfrm>
            <a:off x="550863" y="82550"/>
            <a:ext cx="3541712" cy="583565"/>
            <a:chOff x="551544" y="82976"/>
            <a:chExt cx="3540396" cy="582556"/>
          </a:xfrm>
        </p:grpSpPr>
        <p:sp>
          <p:nvSpPr>
            <p:cNvPr id="6170" name="文本框 4">
              <a:extLst>
                <a:ext uri="{FF2B5EF4-FFF2-40B4-BE49-F238E27FC236}">
                  <a16:creationId xmlns:a16="http://schemas.microsoft.com/office/drawing/2014/main" id="{7E25E61E-B634-6FB6-FBC8-8F1447AF7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" y="111278"/>
              <a:ext cx="3291840" cy="52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solidFill>
                    <a:srgbClr val="0448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预处理方案比较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183E9C8-7570-F2A9-D35B-B25575F9CD08}"/>
                </a:ext>
              </a:extLst>
            </p:cNvPr>
            <p:cNvSpPr txBox="1"/>
            <p:nvPr/>
          </p:nvSpPr>
          <p:spPr>
            <a:xfrm>
              <a:off x="551544" y="82976"/>
              <a:ext cx="723631" cy="582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02</a:t>
              </a:r>
              <a:endParaRPr lang="zh-CN" altLang="en-US" sz="3200" dirty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FE81BE8-8A48-052A-B5AF-63E5A6F7F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78078"/>
              </p:ext>
            </p:extLst>
          </p:nvPr>
        </p:nvGraphicFramePr>
        <p:xfrm>
          <a:off x="2222892" y="661221"/>
          <a:ext cx="9288995" cy="549391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15369">
                  <a:extLst>
                    <a:ext uri="{9D8B030D-6E8A-4147-A177-3AD203B41FA5}">
                      <a16:colId xmlns:a16="http://schemas.microsoft.com/office/drawing/2014/main" val="3819198635"/>
                    </a:ext>
                  </a:extLst>
                </a:gridCol>
                <a:gridCol w="1805127">
                  <a:extLst>
                    <a:ext uri="{9D8B030D-6E8A-4147-A177-3AD203B41FA5}">
                      <a16:colId xmlns:a16="http://schemas.microsoft.com/office/drawing/2014/main" val="2487580122"/>
                    </a:ext>
                  </a:extLst>
                </a:gridCol>
                <a:gridCol w="1881687">
                  <a:extLst>
                    <a:ext uri="{9D8B030D-6E8A-4147-A177-3AD203B41FA5}">
                      <a16:colId xmlns:a16="http://schemas.microsoft.com/office/drawing/2014/main" val="3412830822"/>
                    </a:ext>
                  </a:extLst>
                </a:gridCol>
                <a:gridCol w="1843406">
                  <a:extLst>
                    <a:ext uri="{9D8B030D-6E8A-4147-A177-3AD203B41FA5}">
                      <a16:colId xmlns:a16="http://schemas.microsoft.com/office/drawing/2014/main" val="2544628308"/>
                    </a:ext>
                  </a:extLst>
                </a:gridCol>
                <a:gridCol w="1843406">
                  <a:extLst>
                    <a:ext uri="{9D8B030D-6E8A-4147-A177-3AD203B41FA5}">
                      <a16:colId xmlns:a16="http://schemas.microsoft.com/office/drawing/2014/main" val="763946897"/>
                    </a:ext>
                  </a:extLst>
                </a:gridCol>
              </a:tblGrid>
              <a:tr h="3274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维度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蓝藻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小球藻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丝状藻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螺旋藻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443507"/>
                  </a:ext>
                </a:extLst>
              </a:tr>
              <a:tr h="6957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初始处理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混合样品，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 NaCl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40°C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孵育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mL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预培养物，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495 mL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培养物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 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培养基，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0.05%NaCl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溶液，浓缩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40ml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g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新鲜藻类，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0.05% NaCl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溶液处理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100ml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，离心后剩余样品加热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80°C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1831833742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分离方法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8220×g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离心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分钟，重复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6000×g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离心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5000g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4℃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下离心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分钟 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5000g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离心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6000×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多次离心后沉淀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810257200"/>
                  </a:ext>
                </a:extLst>
              </a:tr>
              <a:tr h="10630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乙醇沉淀条件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冰冷乙醇，加至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浓度，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4°C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下沉淀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</a:t>
                      </a:r>
                    </a:p>
                    <a:p>
                      <a:pPr algn="ctr"/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mL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99.5%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乙醇（醇添加至三倍体积），室温（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25°C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）静置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  <a:p>
                      <a:pPr algn="ctr"/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 mL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乙醇，静置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40ml 99.5%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乙醇，无明确时间，乙醇处理后离心</a:t>
                      </a:r>
                    </a:p>
                    <a:p>
                      <a:pPr algn="ctr"/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131258681"/>
                  </a:ext>
                </a:extLst>
              </a:tr>
              <a:tr h="559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步骤重复性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孵育、离心、乙醇沉淀各重复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乙醇提取四次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无明确重复次数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乙醇沉淀重复两次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656946375"/>
                  </a:ext>
                </a:extLst>
              </a:tr>
              <a:tr h="458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离心条件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4000g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分钟，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20°C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6000×g，10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10000g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离心，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10min 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5000g/6000×g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10-20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2825016733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纯化过程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重复乙醇沉淀两次，并透析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MWCO 10,000 Da)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100ml</a:t>
                      </a:r>
                      <a:r>
                        <a:rPr lang="zh-CN" altLang="en-US" sz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丙酮脱水过夜，干燥后研钵研磨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空气流通中干燥，冷却后在干燥器中过夜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多次乙醇处理去杂质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998517459"/>
                  </a:ext>
                </a:extLst>
              </a:tr>
              <a:tr h="5330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最终产物</a:t>
                      </a:r>
                      <a:endParaRPr lang="zh-CN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10ml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无菌蒸馏水中溶解的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EPS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干燥后的粉末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-20°C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 mbar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下冷冻干燥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48 h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干燥并粉碎的粉末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沉淀样品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1732286377"/>
                  </a:ext>
                </a:extLst>
              </a:tr>
              <a:tr h="33182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温度处理</a:t>
                      </a:r>
                      <a:endParaRPr lang="zh-CN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40°C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孵育、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4°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沉淀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室温操作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加热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80℃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10min 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80°C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加热处理</a:t>
                      </a: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1224893777"/>
                  </a:ext>
                </a:extLst>
              </a:tr>
              <a:tr h="458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去杂质方式</a:t>
                      </a:r>
                      <a:endParaRPr lang="zh-CN" altLang="en-US" sz="12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透析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MWCO 10,000 Da)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丙酮脱水</a:t>
                      </a: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0.45</a:t>
                      </a:r>
                      <a:r>
                        <a:rPr lang="el-GR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醋酸纤维滤膜过滤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多次乙醇沉淀，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0.22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0.45</a:t>
                      </a:r>
                      <a:r>
                        <a:rPr lang="el-GR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alt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zh-CN" altLang="en-US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膜过滤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0597" marR="50597" marT="25298" marB="25298" anchor="ctr"/>
                </a:tc>
                <a:extLst>
                  <a:ext uri="{0D108BD9-81ED-4DB2-BD59-A6C34878D82A}">
                    <a16:rowId xmlns:a16="http://schemas.microsoft.com/office/drawing/2014/main" val="1529865412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E95791B3-DB1F-021E-B99B-A6629F7A9E63}"/>
              </a:ext>
            </a:extLst>
          </p:cNvPr>
          <p:cNvSpPr txBox="1"/>
          <p:nvPr/>
        </p:nvSpPr>
        <p:spPr>
          <a:xfrm>
            <a:off x="400049" y="1237773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NaCl</a:t>
            </a:r>
            <a:r>
              <a:rPr lang="zh-CN" altLang="en-US" dirty="0"/>
              <a:t>处理</a:t>
            </a:r>
          </a:p>
        </p:txBody>
      </p:sp>
      <p:sp>
        <p:nvSpPr>
          <p:cNvPr id="11" name="箭头: 下 10">
            <a:extLst>
              <a:ext uri="{FF2B5EF4-FFF2-40B4-BE49-F238E27FC236}">
                <a16:creationId xmlns:a16="http://schemas.microsoft.com/office/drawing/2014/main" id="{A5B44FE1-18FE-0E19-4BEF-B40C31B07884}"/>
              </a:ext>
            </a:extLst>
          </p:cNvPr>
          <p:cNvSpPr/>
          <p:nvPr/>
        </p:nvSpPr>
        <p:spPr>
          <a:xfrm>
            <a:off x="837489" y="1647489"/>
            <a:ext cx="238835" cy="2075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C9F9AE-0596-CB58-23EF-7E8FBE2F2283}"/>
              </a:ext>
            </a:extLst>
          </p:cNvPr>
          <p:cNvSpPr txBox="1"/>
          <p:nvPr/>
        </p:nvSpPr>
        <p:spPr>
          <a:xfrm>
            <a:off x="598488" y="1915492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离心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1CFBDF4-E65A-7408-038D-8AA444D1972C}"/>
              </a:ext>
            </a:extLst>
          </p:cNvPr>
          <p:cNvSpPr txBox="1"/>
          <p:nvPr/>
        </p:nvSpPr>
        <p:spPr>
          <a:xfrm>
            <a:off x="415252" y="2433479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醇沉（多次）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E047E8-3902-D95C-0DC0-412D26AE831D}"/>
              </a:ext>
            </a:extLst>
          </p:cNvPr>
          <p:cNvSpPr txBox="1"/>
          <p:nvPr/>
        </p:nvSpPr>
        <p:spPr>
          <a:xfrm>
            <a:off x="631341" y="2970921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离心</a:t>
            </a:r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D0BD78D8-7FC0-93A0-C120-9AE4B284174E}"/>
              </a:ext>
            </a:extLst>
          </p:cNvPr>
          <p:cNvSpPr/>
          <p:nvPr/>
        </p:nvSpPr>
        <p:spPr>
          <a:xfrm>
            <a:off x="837488" y="2256530"/>
            <a:ext cx="238835" cy="2075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5E84DE3D-5318-9437-6F64-3C68C46A5A79}"/>
              </a:ext>
            </a:extLst>
          </p:cNvPr>
          <p:cNvSpPr/>
          <p:nvPr/>
        </p:nvSpPr>
        <p:spPr>
          <a:xfrm>
            <a:off x="852818" y="2732369"/>
            <a:ext cx="238835" cy="2075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9A8C619-045D-B83F-64F3-3BB2BA9516F6}"/>
              </a:ext>
            </a:extLst>
          </p:cNvPr>
          <p:cNvSpPr txBox="1"/>
          <p:nvPr/>
        </p:nvSpPr>
        <p:spPr>
          <a:xfrm>
            <a:off x="598488" y="3531823"/>
            <a:ext cx="13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纯化</a:t>
            </a: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7FDCAA0D-C381-0403-C172-2209BB23C691}"/>
              </a:ext>
            </a:extLst>
          </p:cNvPr>
          <p:cNvSpPr/>
          <p:nvPr/>
        </p:nvSpPr>
        <p:spPr>
          <a:xfrm>
            <a:off x="852818" y="3311774"/>
            <a:ext cx="238835" cy="20758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3D5B8F1-C197-8B14-4F15-9BA92ED58E92}"/>
              </a:ext>
            </a:extLst>
          </p:cNvPr>
          <p:cNvSpPr txBox="1"/>
          <p:nvPr/>
        </p:nvSpPr>
        <p:spPr>
          <a:xfrm>
            <a:off x="2081283" y="6373504"/>
            <a:ext cx="6646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本实验中是否需要丙酮脱水过夜？会破坏细胞结构吗？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765973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0178-F8C0-706C-0CDD-23C4ED44B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05DBBD6-AF28-AD91-87F0-23C2795E2F9A}"/>
              </a:ext>
            </a:extLst>
          </p:cNvPr>
          <p:cNvGrpSpPr/>
          <p:nvPr/>
        </p:nvGrpSpPr>
        <p:grpSpPr bwMode="auto">
          <a:xfrm>
            <a:off x="544829" y="130316"/>
            <a:ext cx="3760659" cy="606435"/>
            <a:chOff x="551544" y="82976"/>
            <a:chExt cx="3540396" cy="584775"/>
          </a:xfrm>
        </p:grpSpPr>
        <p:sp>
          <p:nvSpPr>
            <p:cNvPr id="6170" name="文本框 4">
              <a:extLst>
                <a:ext uri="{FF2B5EF4-FFF2-40B4-BE49-F238E27FC236}">
                  <a16:creationId xmlns:a16="http://schemas.microsoft.com/office/drawing/2014/main" id="{32161C0E-BEA5-25D6-D460-603009487D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" y="111278"/>
              <a:ext cx="3291840" cy="52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4487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多糖精制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AED5976-D279-FE81-9182-CEF0B01FBFD7}"/>
                </a:ext>
              </a:extLst>
            </p:cNvPr>
            <p:cNvSpPr txBox="1"/>
            <p:nvPr/>
          </p:nvSpPr>
          <p:spPr>
            <a:xfrm>
              <a:off x="551544" y="82976"/>
              <a:ext cx="723631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chemeClr val="bg2">
                      <a:lumMod val="25000"/>
                    </a:schemeClr>
                  </a:solidFill>
                  <a:latin typeface="Impact" panose="020B0806030902050204" pitchFamily="34" charset="0"/>
                  <a:ea typeface="+mn-ea"/>
                </a:rPr>
                <a:t>03</a:t>
              </a:r>
              <a:endParaRPr lang="zh-CN" altLang="en-US" sz="3200" dirty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1AEF836-4EE3-4C8B-921C-262B7A42D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703220"/>
              </p:ext>
            </p:extLst>
          </p:nvPr>
        </p:nvGraphicFramePr>
        <p:xfrm>
          <a:off x="733425" y="841101"/>
          <a:ext cx="7629525" cy="510130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195548675"/>
                    </a:ext>
                  </a:extLst>
                </a:gridCol>
                <a:gridCol w="3104656">
                  <a:extLst>
                    <a:ext uri="{9D8B030D-6E8A-4147-A177-3AD203B41FA5}">
                      <a16:colId xmlns:a16="http://schemas.microsoft.com/office/drawing/2014/main" val="1963222052"/>
                    </a:ext>
                  </a:extLst>
                </a:gridCol>
                <a:gridCol w="3486644">
                  <a:extLst>
                    <a:ext uri="{9D8B030D-6E8A-4147-A177-3AD203B41FA5}">
                      <a16:colId xmlns:a16="http://schemas.microsoft.com/office/drawing/2014/main" val="2777725215"/>
                    </a:ext>
                  </a:extLst>
                </a:gridCol>
              </a:tblGrid>
              <a:tr h="352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比较维度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方法 </a:t>
                      </a:r>
                      <a:r>
                        <a:rPr lang="en-US" altLang="zh-CN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方法 </a:t>
                      </a:r>
                      <a:r>
                        <a:rPr lang="en-US" altLang="zh-CN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422134"/>
                  </a:ext>
                </a:extLst>
              </a:tr>
              <a:tr h="41681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初始样品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 g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螺旋藻粉末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mL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滤液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1228228294"/>
                  </a:ext>
                </a:extLst>
              </a:tr>
              <a:tr h="4346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萃取溶剂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 mL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，超声提取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无水乙醇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倍体积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2800835465"/>
                  </a:ext>
                </a:extLst>
              </a:tr>
              <a:tr h="4250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初步水处理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40°C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水中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超声提取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4°C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下静置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 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收集粗多糖沉淀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2280302325"/>
                  </a:ext>
                </a:extLst>
              </a:tr>
              <a:tr h="42508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NaOH</a:t>
                      </a:r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处理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NaOH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处理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 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mol/L NaOH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调节 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pH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中和水解液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3574270928"/>
                  </a:ext>
                </a:extLst>
              </a:tr>
              <a:tr h="45173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酸处理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mol/L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三氟乙酸溶液，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120°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水解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加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mol/L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三氟乙酸，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90°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水浴锅中水解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4-5 </a:t>
                      </a:r>
                      <a:r>
                        <a:rPr 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4144339193"/>
                  </a:ext>
                </a:extLst>
              </a:tr>
              <a:tr h="5925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蛋白去除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 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Sevage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正丁醇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氯仿，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1:5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v/v)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多次提取去除蛋白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三氯乙酸洗涤除去蛋白质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1861800243"/>
                  </a:ext>
                </a:extLst>
              </a:tr>
              <a:tr h="4514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有机杂质去除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多次使用甲醇洗涤，氮吹除去三氟乙酸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乙醚和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丙酮分别去除有机酸和色素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862354692"/>
                  </a:ext>
                </a:extLst>
              </a:tr>
              <a:tr h="507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乙醇沉淀精制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定容后溶液加入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乙醇按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1:1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比例沉淀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粗多糖沉淀后用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95%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乙醇进一步精制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612680281"/>
                  </a:ext>
                </a:extLst>
              </a:tr>
              <a:tr h="3103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滤膜过滤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水解液通过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0.22 </a:t>
                      </a:r>
                      <a:r>
                        <a:rPr lang="en-US" altLang="zh-CN" sz="12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μm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滤膜过滤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反应液用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0.45 μm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滤膜过滤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335827642"/>
                  </a:ext>
                </a:extLst>
              </a:tr>
              <a:tr h="7336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单糖衍生化</a:t>
                      </a:r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水解液加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NaOH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PMP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甲醇溶液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(0.5 mol/L)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90°C 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水浴反应 </a:t>
                      </a:r>
                      <a:r>
                        <a:rPr lang="en-US" altLang="zh-CN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h</a:t>
                      </a:r>
                      <a:r>
                        <a:rPr lang="zh-CN" altLang="en-US" sz="12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，用三氯甲烷洗涤除杂质</a:t>
                      </a:r>
                    </a:p>
                  </a:txBody>
                  <a:tcPr marL="36566" marR="36566" marT="18283" marB="182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水解液与标准单糖混合液处理，加入 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PMP 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溶液衍生化后用三氯甲烷洗涤，上层溶液待测</a:t>
                      </a:r>
                    </a:p>
                  </a:txBody>
                  <a:tcPr marL="36566" marR="36566" marT="18283" marB="18283" anchor="ctr"/>
                </a:tc>
                <a:extLst>
                  <a:ext uri="{0D108BD9-81ED-4DB2-BD59-A6C34878D82A}">
                    <a16:rowId xmlns:a16="http://schemas.microsoft.com/office/drawing/2014/main" val="10918420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AFC34D04-2B6A-982B-DDB5-75394D38A96A}"/>
              </a:ext>
            </a:extLst>
          </p:cNvPr>
          <p:cNvSpPr txBox="1"/>
          <p:nvPr/>
        </p:nvSpPr>
        <p:spPr>
          <a:xfrm>
            <a:off x="544829" y="6226374"/>
            <a:ext cx="964960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前处理过程不同，提取的</a:t>
            </a:r>
            <a:r>
              <a:rPr lang="zh-CN" altLang="en-US" dirty="0">
                <a:hlinkClick r:id="rId4" action="ppaction://hlinkfile"/>
              </a:rPr>
              <a:t>多糖成分</a:t>
            </a:r>
            <a:r>
              <a:rPr lang="zh-CN" altLang="en-US" dirty="0"/>
              <a:t>和</a:t>
            </a:r>
            <a:r>
              <a:rPr lang="zh-CN" altLang="en-US" dirty="0">
                <a:hlinkClick r:id="rId5" action="ppaction://hlinkfile"/>
              </a:rPr>
              <a:t>含量</a:t>
            </a:r>
            <a:r>
              <a:rPr lang="zh-CN" altLang="en-US" dirty="0"/>
              <a:t>也会有</a:t>
            </a:r>
            <a:r>
              <a:rPr lang="zh-CN" altLang="en-US" dirty="0">
                <a:hlinkClick r:id="rId6" action="ppaction://hlinkfile"/>
              </a:rPr>
              <a:t>差别</a:t>
            </a:r>
            <a:r>
              <a:rPr lang="zh-CN" altLang="en-US" dirty="0"/>
              <a:t>，对于丝状藻</a:t>
            </a:r>
            <a:r>
              <a:rPr lang="zh-CN" altLang="en-US" dirty="0">
                <a:hlinkClick r:id="rId6" action="ppaction://hlinkfile"/>
              </a:rPr>
              <a:t>热处理方法</a:t>
            </a:r>
            <a:r>
              <a:rPr lang="zh-CN" altLang="en-US" dirty="0"/>
              <a:t>更有效。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26647B-B8E0-2B27-6E76-B6533B7CBCBB}"/>
              </a:ext>
            </a:extLst>
          </p:cNvPr>
          <p:cNvSpPr txBox="1"/>
          <p:nvPr/>
        </p:nvSpPr>
        <p:spPr>
          <a:xfrm>
            <a:off x="8505824" y="1914423"/>
            <a:ext cx="3552826" cy="2954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盐溶液、水：释放和提取EPS。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乙醇：沉淀多糖。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TCA、Sevag溶液：去除蛋白质。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丙酮、乙醚：去除色素和脂质杂质。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TFA：高效水解多糖。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PMP甲醇溶液：用于衍生化，提高检测效率。 </a:t>
            </a:r>
          </a:p>
          <a:p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50808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5E2A0B96-DF05-4D14-7415-67CCB1574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553" y="182281"/>
            <a:ext cx="32930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04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单糖衍生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695251-0A69-710F-78ED-190C04268BD2}"/>
              </a:ext>
            </a:extLst>
          </p:cNvPr>
          <p:cNvSpPr txBox="1"/>
          <p:nvPr/>
        </p:nvSpPr>
        <p:spPr bwMode="auto">
          <a:xfrm>
            <a:off x="544830" y="130317"/>
            <a:ext cx="7239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75845B-0EBE-6C27-E96A-938613451D17}"/>
              </a:ext>
            </a:extLst>
          </p:cNvPr>
          <p:cNvSpPr txBox="1"/>
          <p:nvPr/>
        </p:nvSpPr>
        <p:spPr>
          <a:xfrm>
            <a:off x="7820024" y="1171574"/>
            <a:ext cx="4046704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indent="304800" algn="just"/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单糖色谱条件：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ZORBAX Eclipse XDB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柱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(250mm 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4.6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5um)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，柱温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35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°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，流动相为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pH=6.7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、浓度为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0.05 mol/L Na</a:t>
            </a:r>
            <a:r>
              <a:rPr lang="en-US" altLang="zh-CN" sz="1800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HPO</a:t>
            </a:r>
            <a:r>
              <a:rPr lang="en-US" altLang="zh-CN" sz="1800" kern="100" baseline="-25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体积比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83: 17)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缓冲液，流速为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1.0 mL/min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，进样量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10uL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图示 13">
            <a:extLst>
              <a:ext uri="{FF2B5EF4-FFF2-40B4-BE49-F238E27FC236}">
                <a16:creationId xmlns:a16="http://schemas.microsoft.com/office/drawing/2014/main" id="{5D95CA19-C805-D0EB-C2D0-F706BB411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144231"/>
              </p:ext>
            </p:extLst>
          </p:nvPr>
        </p:nvGraphicFramePr>
        <p:xfrm>
          <a:off x="995778" y="858226"/>
          <a:ext cx="6538496" cy="586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161F9CB8-AA04-26EF-9CF3-B27A6019FBB3}"/>
              </a:ext>
            </a:extLst>
          </p:cNvPr>
          <p:cNvSpPr txBox="1"/>
          <p:nvPr/>
        </p:nvSpPr>
        <p:spPr>
          <a:xfrm>
            <a:off x="9941508" y="3988591"/>
            <a:ext cx="2127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相对分子量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单糖组成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糖苷键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糖残基连接顺序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酶切分析黏附</a:t>
            </a: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13B005A-F735-6211-B206-45179D10EC37}"/>
              </a:ext>
            </a:extLst>
          </p:cNvPr>
          <p:cNvSpPr/>
          <p:nvPr/>
        </p:nvSpPr>
        <p:spPr>
          <a:xfrm>
            <a:off x="9661729" y="3988591"/>
            <a:ext cx="279779" cy="1511457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253AA4A-6F36-6706-722C-DEED2555F5BB}"/>
              </a:ext>
            </a:extLst>
          </p:cNvPr>
          <p:cNvSpPr/>
          <p:nvPr/>
        </p:nvSpPr>
        <p:spPr>
          <a:xfrm>
            <a:off x="8236424" y="4365589"/>
            <a:ext cx="1139588" cy="7233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分析</a:t>
            </a:r>
          </a:p>
        </p:txBody>
      </p:sp>
    </p:spTree>
    <p:extLst>
      <p:ext uri="{BB962C8B-B14F-4D97-AF65-F5344CB8AC3E}">
        <p14:creationId xmlns:p14="http://schemas.microsoft.com/office/powerpoint/2010/main" val="20176568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25|1.865|0.673|0.5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2248818897639,&quot;left&quot;:24.62503937007873,&quot;top&quot;:204.25,&quot;width&quot;:901.3749606299212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41|3.428|1.6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41|3.428|1.62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1370</Words>
  <Application>Microsoft Macintosh PowerPoint</Application>
  <PresentationFormat>Widescreen</PresentationFormat>
  <Paragraphs>167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等线</vt:lpstr>
      <vt:lpstr>等线 Light</vt:lpstr>
      <vt:lpstr>ElsevierGulliver</vt:lpstr>
      <vt:lpstr>微软雅黑</vt:lpstr>
      <vt:lpstr>Arial</vt:lpstr>
      <vt:lpstr>Impact</vt:lpstr>
      <vt:lpstr>Merriweather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哥 杜</dc:creator>
  <cp:lastModifiedBy>Ming Su</cp:lastModifiedBy>
  <cp:revision>1</cp:revision>
  <dcterms:created xsi:type="dcterms:W3CDTF">2024-12-11T05:45:10Z</dcterms:created>
  <dcterms:modified xsi:type="dcterms:W3CDTF">2024-12-11T15:13:00Z</dcterms:modified>
</cp:coreProperties>
</file>